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82"/>
  </p:notesMasterIdLst>
  <p:sldIdLst>
    <p:sldId id="256" r:id="rId2"/>
    <p:sldId id="258" r:id="rId3"/>
    <p:sldId id="259" r:id="rId4"/>
    <p:sldId id="260" r:id="rId5"/>
    <p:sldId id="318" r:id="rId6"/>
    <p:sldId id="319" r:id="rId7"/>
    <p:sldId id="320" r:id="rId8"/>
    <p:sldId id="262" r:id="rId9"/>
    <p:sldId id="321" r:id="rId10"/>
    <p:sldId id="263" r:id="rId11"/>
    <p:sldId id="322" r:id="rId12"/>
    <p:sldId id="323" r:id="rId13"/>
    <p:sldId id="261"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40" r:id="rId31"/>
    <p:sldId id="341" r:id="rId32"/>
    <p:sldId id="342" r:id="rId33"/>
    <p:sldId id="343" r:id="rId34"/>
    <p:sldId id="344" r:id="rId35"/>
    <p:sldId id="345" r:id="rId36"/>
    <p:sldId id="346" r:id="rId37"/>
    <p:sldId id="347" r:id="rId38"/>
    <p:sldId id="267" r:id="rId39"/>
    <p:sldId id="348" r:id="rId40"/>
    <p:sldId id="349" r:id="rId41"/>
    <p:sldId id="350" r:id="rId42"/>
    <p:sldId id="351" r:id="rId43"/>
    <p:sldId id="353" r:id="rId44"/>
    <p:sldId id="354" r:id="rId45"/>
    <p:sldId id="355" r:id="rId46"/>
    <p:sldId id="356" r:id="rId47"/>
    <p:sldId id="357" r:id="rId48"/>
    <p:sldId id="358" r:id="rId49"/>
    <p:sldId id="360" r:id="rId50"/>
    <p:sldId id="359" r:id="rId51"/>
    <p:sldId id="361" r:id="rId52"/>
    <p:sldId id="271" r:id="rId53"/>
    <p:sldId id="363" r:id="rId54"/>
    <p:sldId id="362" r:id="rId55"/>
    <p:sldId id="364" r:id="rId56"/>
    <p:sldId id="274" r:id="rId57"/>
    <p:sldId id="365" r:id="rId58"/>
    <p:sldId id="366" r:id="rId59"/>
    <p:sldId id="367" r:id="rId60"/>
    <p:sldId id="368" r:id="rId61"/>
    <p:sldId id="369" r:id="rId62"/>
    <p:sldId id="370" r:id="rId63"/>
    <p:sldId id="371" r:id="rId64"/>
    <p:sldId id="372" r:id="rId65"/>
    <p:sldId id="373" r:id="rId66"/>
    <p:sldId id="374" r:id="rId67"/>
    <p:sldId id="375" r:id="rId68"/>
    <p:sldId id="376" r:id="rId69"/>
    <p:sldId id="377" r:id="rId70"/>
    <p:sldId id="378" r:id="rId71"/>
    <p:sldId id="381" r:id="rId72"/>
    <p:sldId id="382" r:id="rId73"/>
    <p:sldId id="383" r:id="rId74"/>
    <p:sldId id="384" r:id="rId75"/>
    <p:sldId id="299" r:id="rId76"/>
    <p:sldId id="386" r:id="rId77"/>
    <p:sldId id="387" r:id="rId78"/>
    <p:sldId id="388" r:id="rId79"/>
    <p:sldId id="389" r:id="rId80"/>
    <p:sldId id="279" r:id="rId81"/>
  </p:sldIdLst>
  <p:sldSz cx="9144000" cy="5143500" type="screen16x9"/>
  <p:notesSz cx="6858000" cy="9144000"/>
  <p:embeddedFontLst>
    <p:embeddedFont>
      <p:font typeface="B Titr" panose="00000700000000000000" pitchFamily="2" charset="-78"/>
      <p:bold r:id="rId83"/>
    </p:embeddedFont>
    <p:embeddedFont>
      <p:font typeface="Cambria Math" panose="02040503050406030204" pitchFamily="18" charset="0"/>
      <p:regular r:id="rId84"/>
    </p:embeddedFont>
    <p:embeddedFont>
      <p:font typeface="Exo 2" panose="020B0604020202020204" charset="0"/>
      <p:regular r:id="rId85"/>
      <p:bold r:id="rId86"/>
      <p:italic r:id="rId87"/>
      <p:boldItalic r:id="rId88"/>
    </p:embeddedFont>
    <p:embeddedFont>
      <p:font typeface="Fira Sans Extra Condensed Medium" panose="020B0604020202020204" charset="0"/>
      <p:regular r:id="rId89"/>
      <p:bold r:id="rId90"/>
      <p:italic r:id="rId91"/>
      <p:boldItalic r:id="rId92"/>
    </p:embeddedFont>
    <p:embeddedFont>
      <p:font typeface="Malgun Gothic" panose="020B0503020000020004" pitchFamily="34" charset="-127"/>
      <p:regular r:id="rId93"/>
      <p:bold r:id="rId94"/>
    </p:embeddedFont>
    <p:embeddedFont>
      <p:font typeface="Roboto Condensed Light" panose="02000000000000000000" pitchFamily="2" charset="0"/>
      <p:regular r:id="rId95"/>
      <p:bold r:id="rId96"/>
      <p:italic r:id="rId97"/>
      <p:boldItalic r:id="rId98"/>
    </p:embeddedFont>
    <p:embeddedFont>
      <p:font typeface="Shabnam" panose="020B0604020202020204" charset="-78"/>
      <p:regular r:id="rId99"/>
      <p:bold r:id="rId100"/>
    </p:embeddedFont>
    <p:embeddedFont>
      <p:font typeface="Vazir" panose="020B0603030804020204" pitchFamily="34" charset="-78"/>
      <p:regular r:id="rId101"/>
      <p:bold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7F182751-8C7E-4394-BC47-E0AAB868E6DC}">
          <p14:sldIdLst>
            <p14:sldId id="256"/>
            <p14:sldId id="258"/>
            <p14:sldId id="259"/>
            <p14:sldId id="260"/>
            <p14:sldId id="318"/>
            <p14:sldId id="319"/>
            <p14:sldId id="320"/>
            <p14:sldId id="262"/>
          </p14:sldIdLst>
        </p14:section>
        <p14:section name="Untitled Section" id="{60C72B63-6D6A-4BA8-AD79-952A834FE4F7}">
          <p14:sldIdLst>
            <p14:sldId id="321"/>
            <p14:sldId id="263"/>
            <p14:sldId id="322"/>
            <p14:sldId id="323"/>
            <p14:sldId id="261"/>
            <p14:sldId id="324"/>
            <p14:sldId id="325"/>
            <p14:sldId id="326"/>
            <p14:sldId id="327"/>
            <p14:sldId id="328"/>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267"/>
            <p14:sldId id="348"/>
            <p14:sldId id="349"/>
            <p14:sldId id="350"/>
            <p14:sldId id="351"/>
            <p14:sldId id="353"/>
            <p14:sldId id="354"/>
            <p14:sldId id="355"/>
            <p14:sldId id="356"/>
            <p14:sldId id="357"/>
            <p14:sldId id="358"/>
            <p14:sldId id="360"/>
            <p14:sldId id="359"/>
            <p14:sldId id="361"/>
            <p14:sldId id="271"/>
            <p14:sldId id="363"/>
            <p14:sldId id="362"/>
            <p14:sldId id="364"/>
            <p14:sldId id="274"/>
            <p14:sldId id="365"/>
            <p14:sldId id="366"/>
            <p14:sldId id="367"/>
            <p14:sldId id="368"/>
            <p14:sldId id="369"/>
            <p14:sldId id="370"/>
            <p14:sldId id="371"/>
            <p14:sldId id="372"/>
            <p14:sldId id="373"/>
            <p14:sldId id="374"/>
            <p14:sldId id="375"/>
            <p14:sldId id="376"/>
            <p14:sldId id="377"/>
            <p14:sldId id="378"/>
            <p14:sldId id="381"/>
            <p14:sldId id="382"/>
            <p14:sldId id="383"/>
            <p14:sldId id="384"/>
            <p14:sldId id="299"/>
            <p14:sldId id="386"/>
            <p14:sldId id="387"/>
            <p14:sldId id="388"/>
            <p14:sldId id="389"/>
            <p14:sldId id="279"/>
          </p14:sldIdLst>
        </p14:section>
      </p14:sectionLst>
    </p:ex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59EBCA8-6CF1-4643-A331-FA37AC79F41C}">
  <a:tblStyle styleId="{E59EBCA8-6CF1-4643-A331-FA37AC79F41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712" autoAdjust="0"/>
    <p:restoredTop sz="94660"/>
  </p:normalViewPr>
  <p:slideViewPr>
    <p:cSldViewPr snapToGrid="0" showGuides="1">
      <p:cViewPr varScale="1">
        <p:scale>
          <a:sx n="143" d="100"/>
          <a:sy n="143" d="100"/>
        </p:scale>
        <p:origin x="48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23354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3379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66088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77979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46499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431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6306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5652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8259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095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785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6568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173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2631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9263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1486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201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7026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1240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88802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18678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9baafe93df_0_4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9baafe93df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7609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405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61438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08382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7281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9baafe93df_0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9baafe93df_0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8525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5004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3491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0585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78945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8880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51844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4531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8239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5000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5734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29339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85471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087786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9baafe93df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9baafe93df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75628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23523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01389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9baafe93df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9baafe93df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5200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6597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2654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4042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0417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3865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430231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7433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813082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0672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4999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909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20325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835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9baafe93df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9baafe93df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45896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3963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71731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014384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49947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349464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7337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17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280237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9baafe93df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9baafe93df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54596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9293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9baafe93df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9baafe93df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9baafe93df_0_1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9baafe93df_0_1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9baafe93df_0_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9baafe93df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17413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cs typeface="B Titr" panose="00000700000000000000" pitchFamily="2" charset="-78"/>
              </a:defRPr>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dirty="0"/>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blipFill>
          <a:blip r:embed="rId2">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cs typeface="B Titr" panose="00000700000000000000" pitchFamily="2" charset="-78"/>
              </a:defRPr>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dirty="0"/>
          </a:p>
        </p:txBody>
      </p:sp>
      <p:sp>
        <p:nvSpPr>
          <p:cNvPr id="64" name="Google Shape;64;p14"/>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cs typeface="B Titr" panose="00000700000000000000" pitchFamily="2" charset="-78"/>
              </a:defRPr>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rPr dirty="0"/>
              <a:t>xx%</a:t>
            </a:r>
          </a:p>
        </p:txBody>
      </p:sp>
      <p:sp>
        <p:nvSpPr>
          <p:cNvPr id="65" name="Google Shape;65;p14"/>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cs typeface="B Titr" panose="00000700000000000000" pitchFamily="2" charset="-78"/>
              </a:defRPr>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dirty="0"/>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cs typeface="B Titr" panose="00000700000000000000" pitchFamily="2" charset="-78"/>
              </a:defRPr>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rPr dirty="0"/>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16"/>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cs typeface="B Titr" panose="00000700000000000000" pitchFamily="2" charset="-78"/>
              </a:defRPr>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dirty="0"/>
          </a:p>
        </p:txBody>
      </p:sp>
      <p:sp>
        <p:nvSpPr>
          <p:cNvPr id="72" name="Google Shape;72;p16"/>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cs typeface="B Titr" panose="00000700000000000000" pitchFamily="2" charset="-78"/>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rPr dirty="0"/>
              <a:t>xx%</a:t>
            </a:r>
          </a:p>
        </p:txBody>
      </p:sp>
      <p:sp>
        <p:nvSpPr>
          <p:cNvPr id="73" name="Google Shape;73;p16"/>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16">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7"/>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cs typeface="B Titr" panose="00000700000000000000" pitchFamily="2" charset="-78"/>
              </a:defRPr>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dirty="0"/>
          </a:p>
        </p:txBody>
      </p:sp>
      <p:sp>
        <p:nvSpPr>
          <p:cNvPr id="76" name="Google Shape;76;p17"/>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cs typeface="B Titr" panose="00000700000000000000" pitchFamily="2" charset="-78"/>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rPr dirty="0"/>
              <a:t>xx%</a:t>
            </a:r>
          </a:p>
        </p:txBody>
      </p:sp>
      <p:sp>
        <p:nvSpPr>
          <p:cNvPr id="77" name="Google Shape;77;p17"/>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anks">
  <p:cSld name="CUSTOM_10">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8"/>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cs typeface="B Titr" panose="00000700000000000000" pitchFamily="2" charset="-78"/>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dirty="0"/>
          </a:p>
        </p:txBody>
      </p:sp>
      <p:sp>
        <p:nvSpPr>
          <p:cNvPr id="137" name="Google Shape;137;p28"/>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cs typeface="B Titr" panose="00000700000000000000" pitchFamily="2" charset="-78"/>
              </a:defRPr>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dirty="0"/>
          </a:p>
        </p:txBody>
      </p:sp>
      <p:sp>
        <p:nvSpPr>
          <p:cNvPr id="13" name="Google Shape;13;p3"/>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cs typeface="B Titr" panose="00000700000000000000" pitchFamily="2" charset="-78"/>
              </a:defRPr>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rPr dirty="0"/>
              <a:t>xx%</a:t>
            </a:r>
          </a:p>
        </p:txBody>
      </p:sp>
      <p:sp>
        <p:nvSpPr>
          <p:cNvPr id="14" name="Google Shape;14;p3"/>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cs typeface="B Titr" panose="00000700000000000000" pitchFamily="2" charset="-78"/>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cs typeface="B Titr" panose="00000700000000000000" pitchFamily="2" charset="-78"/>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dirty="0"/>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cs typeface="B Titr" panose="00000700000000000000" pitchFamily="2" charset="-78"/>
              </a:defRPr>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dirty="0"/>
          </a:p>
        </p:txBody>
      </p:sp>
      <p:sp>
        <p:nvSpPr>
          <p:cNvPr id="33" name="Google Shape;33;p9"/>
          <p:cNvSpPr txBox="1">
            <a:spLocks noGrp="1"/>
          </p:cNvSpPr>
          <p:nvPr>
            <p:ph type="subTitle" idx="1"/>
          </p:nvPr>
        </p:nvSpPr>
        <p:spPr>
          <a:xfrm>
            <a:off x="1665825" y="3058425"/>
            <a:ext cx="2608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400">
                <a:solidFill>
                  <a:schemeClr val="dk1"/>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34" name="Google Shape;34;p9"/>
          <p:cNvSpPr txBox="1">
            <a:spLocks noGrp="1"/>
          </p:cNvSpPr>
          <p:nvPr>
            <p:ph type="ctrTitle" idx="2"/>
          </p:nvPr>
        </p:nvSpPr>
        <p:spPr>
          <a:xfrm>
            <a:off x="196485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cs typeface="B Titr" panose="00000700000000000000" pitchFamily="2" charset="-78"/>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cs typeface="B Titr" panose="00000700000000000000" pitchFamily="2" charset="-78"/>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dirty="0"/>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cs typeface="B Titr" panose="00000700000000000000" pitchFamily="2" charset="-78"/>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rPr dirty="0"/>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cs typeface="B Titr" panose="00000700000000000000" pitchFamily="2" charset="-78"/>
              </a:defRPr>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dirty="0"/>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cs typeface="B Titr" panose="00000700000000000000" pitchFamily="2" charset="-78"/>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dirty="0"/>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cs typeface="B Titr" panose="00000700000000000000" pitchFamily="2" charset="-78"/>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rPr dirty="0"/>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cs typeface="B Titr" panose="00000700000000000000" pitchFamily="2" charset="-78"/>
              </a:defRPr>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rPr dirty="0"/>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cs typeface="B Titr" panose="00000700000000000000" pitchFamily="2" charset="-78"/>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rPr dirty="0"/>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cs typeface="B Titr" panose="00000700000000000000" pitchFamily="2" charset="-78"/>
              </a:defRPr>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rPr dirty="0"/>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cs typeface="B Titr" panose="00000700000000000000" pitchFamily="2" charset="-78"/>
              </a:defRPr>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rPr dirty="0"/>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cs typeface="B Titr" panose="00000700000000000000" pitchFamily="2" charset="-78"/>
              </a:defRPr>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rPr dirty="0"/>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cs typeface="B Titr" panose="00000700000000000000" pitchFamily="2" charset="-78"/>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dirty="0"/>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cs typeface="B Titr" panose="00000700000000000000" pitchFamily="2" charset="-78"/>
              </a:defRPr>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dirty="0"/>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cs typeface="B Titr" panose="00000700000000000000" pitchFamily="2" charset="-78"/>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dirty="0"/>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cs typeface="B Titr" panose="00000700000000000000" pitchFamily="2" charset="-78"/>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dirty="0"/>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cs typeface="B Titr" panose="00000700000000000000" pitchFamily="2" charset="-78"/>
              </a:defRPr>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dirty="0"/>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74"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B Titr" panose="00000700000000000000" pitchFamily="2" charset="-78"/>
          <a:cs typeface="B Titr" panose="00000700000000000000" pitchFamily="2" charset="-78"/>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38.xml"/><Relationship Id="rId7" Type="http://schemas.openxmlformats.org/officeDocument/2006/relationships/slide" Target="slide56.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slide" Target="slide52.xml"/><Relationship Id="rId5" Type="http://schemas.openxmlformats.org/officeDocument/2006/relationships/slide" Target="slide8.xml"/><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4.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3"/>
          <p:cNvSpPr txBox="1">
            <a:spLocks noGrp="1"/>
          </p:cNvSpPr>
          <p:nvPr>
            <p:ph type="ctrTitle"/>
          </p:nvPr>
        </p:nvSpPr>
        <p:spPr>
          <a:xfrm>
            <a:off x="1237581" y="1029983"/>
            <a:ext cx="6886800" cy="1782300"/>
          </a:xfrm>
          <a:prstGeom prst="rect">
            <a:avLst/>
          </a:prstGeom>
        </p:spPr>
        <p:txBody>
          <a:bodyPr spcFirstLastPara="1" wrap="square" lIns="91425" tIns="91425" rIns="91425" bIns="91425" anchor="b" anchorCtr="0">
            <a:noAutofit/>
          </a:bodyPr>
          <a:lstStyle/>
          <a:p>
            <a:pPr marL="0" lvl="0" indent="0" algn="ctr" rtl="1">
              <a:spcBef>
                <a:spcPts val="0"/>
              </a:spcBef>
              <a:spcAft>
                <a:spcPts val="0"/>
              </a:spcAft>
              <a:buClr>
                <a:schemeClr val="dk1"/>
              </a:buClr>
              <a:buSzPts val="1100"/>
              <a:buFont typeface="Arial"/>
              <a:buNone/>
            </a:pPr>
            <a:r>
              <a:rPr lang="en-US" sz="2000" dirty="0"/>
              <a:t>Real‑Time Power Quality Event Monitoring System Using Digital Signal Processor for Smart Metering Applications</a:t>
            </a:r>
            <a:endParaRPr sz="2000" dirty="0">
              <a:cs typeface="B Titr" panose="00000700000000000000" pitchFamily="2" charset="-78"/>
            </a:endParaRPr>
          </a:p>
        </p:txBody>
      </p:sp>
      <p:sp>
        <p:nvSpPr>
          <p:cNvPr id="152" name="Google Shape;152;p33"/>
          <p:cNvSpPr txBox="1">
            <a:spLocks noGrp="1"/>
          </p:cNvSpPr>
          <p:nvPr>
            <p:ph type="subTitle" idx="1"/>
          </p:nvPr>
        </p:nvSpPr>
        <p:spPr>
          <a:xfrm>
            <a:off x="2403331" y="4113517"/>
            <a:ext cx="4352100" cy="717000"/>
          </a:xfrm>
          <a:prstGeom prst="rect">
            <a:avLst/>
          </a:prstGeom>
        </p:spPr>
        <p:txBody>
          <a:bodyPr spcFirstLastPara="1" wrap="square" lIns="91425" tIns="91425" rIns="91425" bIns="91425" anchor="b" anchorCtr="0">
            <a:noAutofit/>
          </a:bodyPr>
          <a:lstStyle/>
          <a:p>
            <a:pPr algn="ctr" rtl="1"/>
            <a:r>
              <a:rPr lang="fa-IR" sz="1600" b="1" dirty="0">
                <a:latin typeface="Vazir" panose="020B0603030804020204" pitchFamily="34" charset="-78"/>
                <a:cs typeface="Vazir" panose="020B0603030804020204" pitchFamily="34" charset="-78"/>
              </a:rPr>
              <a:t>دانشجو: مهدی ملک زاده</a:t>
            </a:r>
            <a:endParaRPr lang="en-US" sz="1600" b="1" dirty="0">
              <a:latin typeface="Vazir" panose="020B0603030804020204" pitchFamily="34" charset="-78"/>
              <a:cs typeface="Vazir" panose="020B0603030804020204" pitchFamily="34" charset="-78"/>
            </a:endParaRPr>
          </a:p>
          <a:p>
            <a:pPr algn="ctr" rtl="1"/>
            <a:endParaRPr lang="en-US" sz="1600" b="1" dirty="0">
              <a:latin typeface="Vazir" panose="020B0603030804020204" pitchFamily="34" charset="-78"/>
              <a:cs typeface="Vazir" panose="020B0603030804020204" pitchFamily="34" charset="-78"/>
            </a:endParaRPr>
          </a:p>
          <a:p>
            <a:pPr algn="ctr" rtl="1"/>
            <a:r>
              <a:rPr lang="fa-IR" sz="1600" b="1" dirty="0">
                <a:latin typeface="Vazir" panose="020B0603030804020204" pitchFamily="34" charset="-78"/>
                <a:cs typeface="Vazir" panose="020B0603030804020204" pitchFamily="34" charset="-78"/>
              </a:rPr>
              <a:t>استـــــ</a:t>
            </a:r>
            <a:r>
              <a:rPr lang="fa-IR" sz="1600" b="1" dirty="0" err="1">
                <a:latin typeface="Vazir" panose="020B0603030804020204" pitchFamily="34" charset="-78"/>
                <a:cs typeface="Vazir" panose="020B0603030804020204" pitchFamily="34" charset="-78"/>
              </a:rPr>
              <a:t>اد</a:t>
            </a:r>
            <a:r>
              <a:rPr lang="fa-IR" sz="1600" b="1" dirty="0">
                <a:latin typeface="Vazir" panose="020B0603030804020204" pitchFamily="34" charset="-78"/>
                <a:cs typeface="Vazir" panose="020B0603030804020204" pitchFamily="34" charset="-78"/>
              </a:rPr>
              <a:t>: دکتر مهدی اسلامی</a:t>
            </a:r>
            <a:endParaRPr lang="en-US" sz="1600" b="1" dirty="0">
              <a:latin typeface="Vazir" panose="020B0603030804020204" pitchFamily="34" charset="-78"/>
              <a:cs typeface="Vazir" panose="020B0603030804020204" pitchFamily="34" charset="-78"/>
            </a:endParaRPr>
          </a:p>
          <a:p>
            <a:pPr algn="ctr" rtl="1"/>
            <a:endParaRPr lang="en-US" sz="1600" b="1" dirty="0">
              <a:latin typeface="Vazir" panose="020B0603030804020204" pitchFamily="34" charset="-78"/>
              <a:cs typeface="Vazir" panose="020B0603030804020204" pitchFamily="34" charset="-78"/>
            </a:endParaRPr>
          </a:p>
          <a:p>
            <a:pPr algn="ctr" rtl="1"/>
            <a:r>
              <a:rPr lang="fa-IR" sz="1600" b="1" dirty="0">
                <a:latin typeface="Vazir" panose="020B0603030804020204" pitchFamily="34" charset="-78"/>
                <a:cs typeface="Vazir" panose="020B0603030804020204" pitchFamily="34" charset="-78"/>
              </a:rPr>
              <a:t>درس: پردازش سیگنال های دیجیتال</a:t>
            </a:r>
            <a:endParaRPr lang="en-US" sz="1600" b="1" dirty="0">
              <a:latin typeface="Vazir" panose="020B0603030804020204" pitchFamily="34" charset="-78"/>
              <a:cs typeface="Vazir" panose="020B0603030804020204" pitchFamily="34" charset="-78"/>
            </a:endParaRPr>
          </a:p>
          <a:p>
            <a:pPr algn="ctr" rtl="1"/>
            <a:endParaRPr lang="en-US" sz="1600" b="1" dirty="0">
              <a:latin typeface="Vazir" panose="020B0603030804020204" pitchFamily="34" charset="-78"/>
              <a:cs typeface="Vazir" panose="020B0603030804020204" pitchFamily="34" charset="-78"/>
            </a:endParaRPr>
          </a:p>
        </p:txBody>
      </p:sp>
      <p:cxnSp>
        <p:nvCxnSpPr>
          <p:cNvPr id="153" name="Google Shape;153;p33"/>
          <p:cNvCxnSpPr>
            <a:cxnSpLocks/>
          </p:cNvCxnSpPr>
          <p:nvPr/>
        </p:nvCxnSpPr>
        <p:spPr>
          <a:xfrm>
            <a:off x="0" y="2933522"/>
            <a:ext cx="9144000" cy="0"/>
          </a:xfrm>
          <a:prstGeom prst="straightConnector1">
            <a:avLst/>
          </a:prstGeom>
          <a:noFill/>
          <a:ln w="9525" cap="flat" cmpd="sng">
            <a:solidFill>
              <a:srgbClr val="434343"/>
            </a:solidFill>
            <a:prstDash val="solid"/>
            <a:round/>
            <a:headEnd type="none" w="med" len="med"/>
            <a:tailEnd type="none" w="med" len="med"/>
          </a:ln>
        </p:spPr>
      </p:cxnSp>
      <p:pic>
        <p:nvPicPr>
          <p:cNvPr id="3" name="Picture 2">
            <a:extLst>
              <a:ext uri="{FF2B5EF4-FFF2-40B4-BE49-F238E27FC236}">
                <a16:creationId xmlns:a16="http://schemas.microsoft.com/office/drawing/2014/main" id="{E7BE9833-9609-6DEF-BAD5-EA90F1F4764A}"/>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220317" y="127532"/>
            <a:ext cx="718128" cy="13558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1200"/>
                                        <p:tgtEl>
                                          <p:spTgt spid="15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lum/>
            <a:extLst>
              <a:ext uri="{BEBA8EAE-BF5A-486C-A8C5-ECC9F3942E4B}">
                <a14:imgProps xmlns:a14="http://schemas.microsoft.com/office/drawing/2010/main">
                  <a14:imgLayer r:embed="rId4">
                    <a14:imgEffect>
                      <a14:sharpenSoften amount="1000"/>
                    </a14:imgEffect>
                  </a14:imgLayer>
                </a14:imgProps>
              </a:ext>
            </a:extLst>
          </a:blip>
          <a:srcRect/>
          <a:stretch>
            <a:fillRect/>
          </a:stretch>
        </a:blipFill>
        <a:effectLst/>
      </p:bgPr>
    </p:bg>
    <p:spTree>
      <p:nvGrpSpPr>
        <p:cNvPr id="1" name="Shape 247"/>
        <p:cNvGrpSpPr/>
        <p:nvPr/>
      </p:nvGrpSpPr>
      <p:grpSpPr>
        <a:xfrm>
          <a:off x="0" y="0"/>
          <a:ext cx="0" cy="0"/>
          <a:chOff x="0" y="0"/>
          <a:chExt cx="0" cy="0"/>
        </a:xfrm>
      </p:grpSpPr>
      <p:sp>
        <p:nvSpPr>
          <p:cNvPr id="10" name="Google Shape;662;p56">
            <a:extLst>
              <a:ext uri="{FF2B5EF4-FFF2-40B4-BE49-F238E27FC236}">
                <a16:creationId xmlns:a16="http://schemas.microsoft.com/office/drawing/2014/main" id="{F4C99F9B-9CC1-76C0-5143-8A793B1832AA}"/>
              </a:ext>
            </a:extLst>
          </p:cNvPr>
          <p:cNvSpPr txBox="1">
            <a:spLocks noGrp="1"/>
          </p:cNvSpPr>
          <p:nvPr>
            <p:ph type="ctrTitle"/>
          </p:nvPr>
        </p:nvSpPr>
        <p:spPr>
          <a:xfrm flipH="1">
            <a:off x="1053819" y="2316265"/>
            <a:ext cx="7036361" cy="1365300"/>
          </a:xfrm>
          <a:prstGeom prst="rect">
            <a:avLst/>
          </a:prstGeom>
        </p:spPr>
        <p:txBody>
          <a:bodyPr spcFirstLastPara="1" wrap="square" lIns="91425" tIns="91425" rIns="91425" bIns="91425" anchor="b" anchorCtr="0">
            <a:noAutofit/>
          </a:bodyPr>
          <a:lstStyle/>
          <a:p>
            <a:pPr marL="0" lvl="0" indent="0" algn="just" rtl="0">
              <a:lnSpc>
                <a:spcPct val="150000"/>
              </a:lnSpc>
              <a:spcBef>
                <a:spcPts val="0"/>
              </a:spcBef>
              <a:spcAft>
                <a:spcPts val="0"/>
              </a:spcAft>
              <a:buNone/>
            </a:pPr>
            <a:r>
              <a:rPr lang="en-US" sz="2400" dirty="0">
                <a:effectLst/>
                <a:latin typeface="Calibri" panose="020F0502020204030204" pitchFamily="34" charset="0"/>
                <a:ea typeface="Calibri" panose="020F0502020204030204" pitchFamily="34" charset="0"/>
                <a:cs typeface="Arial" panose="020B0604020202020204" pitchFamily="34" charset="0"/>
              </a:rPr>
              <a:t>Thus, detection and classification of PQ disturbances are highly desirable for improving the quality of service and enhancing the productivity of the systems </a:t>
            </a:r>
            <a:endParaRPr lang="fa-IR" sz="6000" dirty="0"/>
          </a:p>
        </p:txBody>
      </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1696087" y="1712867"/>
            <a:ext cx="4915734" cy="2008242"/>
          </a:xfrm>
          <a:prstGeom prst="rect">
            <a:avLst/>
          </a:prstGeom>
          <a:noFill/>
        </p:spPr>
        <p:txBody>
          <a:bodyPr wrap="square">
            <a:spAutoFit/>
          </a:bodyPr>
          <a:lstStyle/>
          <a:p>
            <a:pPr algn="just">
              <a:lnSpc>
                <a:spcPct val="150000"/>
              </a:lnSpc>
            </a:pPr>
            <a:r>
              <a:rPr lang="en-US" sz="1200" dirty="0"/>
              <a:t>Various PQD detection and classification methods were proposed using signal processing techniques. In these methods, feature extraction is a crucial task in classifying the events correctly with high accuracy. In order to obtain more discriminant features, advanced signal processing techniques have been developed. It includes combination of time–frequency tools, adaptive mode decomposition, and deep learning techniques.</a:t>
            </a:r>
            <a:endParaRPr lang="fa-IR" sz="1050" dirty="0">
              <a:solidFill>
                <a:srgbClr val="434343"/>
              </a:solidFill>
              <a:latin typeface="Shabnam" panose="020B0603030804020204" pitchFamily="34" charset="-78"/>
              <a:cs typeface="B Nazanin" panose="00000400000000000000" pitchFamily="2" charset="-78"/>
            </a:endParaRPr>
          </a:p>
        </p:txBody>
      </p:sp>
      <p:sp>
        <p:nvSpPr>
          <p:cNvPr id="3" name="Title 2">
            <a:extLst>
              <a:ext uri="{FF2B5EF4-FFF2-40B4-BE49-F238E27FC236}">
                <a16:creationId xmlns:a16="http://schemas.microsoft.com/office/drawing/2014/main" id="{595839B3-1DF5-5307-781D-36337576F86F}"/>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9604850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1087936" y="1632773"/>
            <a:ext cx="6968128" cy="1169551"/>
          </a:xfrm>
          <a:prstGeom prst="rect">
            <a:avLst/>
          </a:prstGeom>
          <a:noFill/>
        </p:spPr>
        <p:txBody>
          <a:bodyPr wrap="square">
            <a:spAutoFit/>
          </a:bodyPr>
          <a:lstStyle/>
          <a:p>
            <a:pPr algn="just">
              <a:lnSpc>
                <a:spcPct val="150000"/>
              </a:lnSpc>
            </a:pPr>
            <a:r>
              <a:rPr lang="en-US" sz="1600" dirty="0"/>
              <a:t>Recently, the analysis of PQ events using time–frequency tools such as short-time Fourier transform (STFT), wavelet transform (WT), and s-transform (ST) have gained popularity. </a:t>
            </a:r>
            <a:endParaRPr lang="fa-IR" sz="1050" dirty="0">
              <a:solidFill>
                <a:srgbClr val="434343"/>
              </a:solidFill>
              <a:latin typeface="Shabnam" panose="020B0603030804020204" pitchFamily="34" charset="-78"/>
              <a:cs typeface="B Nazanin" panose="00000400000000000000" pitchFamily="2" charset="-78"/>
            </a:endParaRPr>
          </a:p>
        </p:txBody>
      </p:sp>
      <p:sp>
        <p:nvSpPr>
          <p:cNvPr id="3" name="Title 2">
            <a:extLst>
              <a:ext uri="{FF2B5EF4-FFF2-40B4-BE49-F238E27FC236}">
                <a16:creationId xmlns:a16="http://schemas.microsoft.com/office/drawing/2014/main" id="{595839B3-1DF5-5307-781D-36337576F86F}"/>
              </a:ext>
            </a:extLst>
          </p:cNvPr>
          <p:cNvSpPr>
            <a:spLocks noGrp="1"/>
          </p:cNvSpPr>
          <p:nvPr>
            <p:ph type="ctrTitle"/>
          </p:nvPr>
        </p:nvSpPr>
        <p:spPr>
          <a:xfrm>
            <a:off x="1964850" y="366198"/>
            <a:ext cx="5214300" cy="946200"/>
          </a:xfrm>
        </p:spPr>
        <p:txBody>
          <a:bodyPr/>
          <a:lstStyle/>
          <a:p>
            <a:r>
              <a:rPr lang="en-US" sz="2400" dirty="0"/>
              <a:t>Analysis of PQ</a:t>
            </a:r>
            <a:endParaRPr lang="en-US" dirty="0"/>
          </a:p>
        </p:txBody>
      </p:sp>
    </p:spTree>
    <p:extLst>
      <p:ext uri="{BB962C8B-B14F-4D97-AF65-F5344CB8AC3E}">
        <p14:creationId xmlns:p14="http://schemas.microsoft.com/office/powerpoint/2010/main" val="328143380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9" name="Google Shape;219;p38"/>
          <p:cNvSpPr txBox="1"/>
          <p:nvPr/>
        </p:nvSpPr>
        <p:spPr>
          <a:xfrm>
            <a:off x="6040453" y="3077492"/>
            <a:ext cx="1486200" cy="621300"/>
          </a:xfrm>
          <a:prstGeom prst="rect">
            <a:avLst/>
          </a:prstGeom>
          <a:noFill/>
          <a:ln>
            <a:noFill/>
          </a:ln>
        </p:spPr>
        <p:txBody>
          <a:bodyPr spcFirstLastPara="1" wrap="square" lIns="91425" tIns="91425" rIns="91425" bIns="91425" anchor="t" anchorCtr="0">
            <a:noAutofit/>
          </a:bodyPr>
          <a:lstStyle/>
          <a:p>
            <a:pPr algn="ctr" rtl="1">
              <a:lnSpc>
                <a:spcPct val="150000"/>
              </a:lnSpc>
            </a:pPr>
            <a:r>
              <a:rPr lang="fa-IR" sz="1200" dirty="0">
                <a:solidFill>
                  <a:schemeClr val="bg1"/>
                </a:solidFill>
                <a:latin typeface="Shabnam" panose="020B0603030804020204" pitchFamily="34" charset="-78"/>
                <a:cs typeface="B Nazanin" panose="00000400000000000000" pitchFamily="2" charset="-78"/>
              </a:rPr>
              <a:t>لورم ایپسوم متن ساختگی با تولید سادگی ک است. </a:t>
            </a:r>
          </a:p>
        </p:txBody>
      </p:sp>
      <p:sp>
        <p:nvSpPr>
          <p:cNvPr id="221" name="Google Shape;221;p38"/>
          <p:cNvSpPr/>
          <p:nvPr/>
        </p:nvSpPr>
        <p:spPr>
          <a:xfrm>
            <a:off x="5182020" y="1682831"/>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8"/>
          <p:cNvSpPr/>
          <p:nvPr/>
        </p:nvSpPr>
        <p:spPr>
          <a:xfrm>
            <a:off x="3834350" y="316867"/>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3" name="Google Shape;223;p38"/>
          <p:cNvCxnSpPr>
            <a:cxnSpLocks/>
            <a:stCxn id="228" idx="1"/>
            <a:endCxn id="4" idx="3"/>
          </p:cNvCxnSpPr>
          <p:nvPr/>
        </p:nvCxnSpPr>
        <p:spPr>
          <a:xfrm rot="10800000" flipV="1">
            <a:off x="2299737" y="825691"/>
            <a:ext cx="1534615" cy="857139"/>
          </a:xfrm>
          <a:prstGeom prst="bentConnector2">
            <a:avLst/>
          </a:prstGeom>
          <a:noFill/>
          <a:ln w="9525" cap="flat" cmpd="sng">
            <a:solidFill>
              <a:srgbClr val="595959"/>
            </a:solidFill>
            <a:prstDash val="solid"/>
            <a:round/>
            <a:headEnd type="none" w="med" len="med"/>
            <a:tailEnd type="none" w="med" len="med"/>
          </a:ln>
        </p:spPr>
      </p:cxnSp>
      <p:cxnSp>
        <p:nvCxnSpPr>
          <p:cNvPr id="224" name="Google Shape;224;p38"/>
          <p:cNvCxnSpPr>
            <a:cxnSpLocks/>
            <a:stCxn id="228" idx="3"/>
            <a:endCxn id="221" idx="3"/>
          </p:cNvCxnSpPr>
          <p:nvPr/>
        </p:nvCxnSpPr>
        <p:spPr>
          <a:xfrm>
            <a:off x="5287317" y="825692"/>
            <a:ext cx="1422453" cy="857139"/>
          </a:xfrm>
          <a:prstGeom prst="bentConnector2">
            <a:avLst/>
          </a:prstGeom>
          <a:noFill/>
          <a:ln w="9525" cap="flat" cmpd="sng">
            <a:solidFill>
              <a:srgbClr val="595959"/>
            </a:solidFill>
            <a:prstDash val="solid"/>
            <a:round/>
            <a:headEnd type="none" w="med" len="med"/>
            <a:tailEnd type="none" w="med" len="med"/>
          </a:ln>
        </p:spPr>
      </p:cxnSp>
      <p:sp>
        <p:nvSpPr>
          <p:cNvPr id="225" name="Google Shape;225;p38"/>
          <p:cNvSpPr txBox="1"/>
          <p:nvPr/>
        </p:nvSpPr>
        <p:spPr>
          <a:xfrm>
            <a:off x="5526447" y="1904419"/>
            <a:ext cx="2366644"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400" b="1" dirty="0">
                <a:solidFill>
                  <a:srgbClr val="434343"/>
                </a:solidFill>
              </a:rPr>
              <a:t>time–</a:t>
            </a:r>
            <a:r>
              <a:rPr lang="en-US" sz="1400" b="1" dirty="0">
                <a:solidFill>
                  <a:srgbClr val="434343"/>
                </a:solidFill>
                <a:latin typeface="Exo 2" panose="020B0604020202020204" charset="0"/>
              </a:rPr>
              <a:t>frequency</a:t>
            </a:r>
            <a:r>
              <a:rPr lang="en-US" sz="1400" b="1" dirty="0">
                <a:solidFill>
                  <a:srgbClr val="434343"/>
                </a:solidFill>
              </a:rPr>
              <a:t> tools</a:t>
            </a:r>
            <a:endParaRPr b="1" dirty="0">
              <a:solidFill>
                <a:srgbClr val="434343"/>
              </a:solidFill>
              <a:latin typeface="Exo 2"/>
              <a:ea typeface="Exo 2"/>
              <a:cs typeface="B Titr" panose="00000700000000000000" pitchFamily="2" charset="-78"/>
              <a:sym typeface="Exo 2"/>
            </a:endParaRPr>
          </a:p>
        </p:txBody>
      </p:sp>
      <p:sp>
        <p:nvSpPr>
          <p:cNvPr id="227" name="Google Shape;227;p38"/>
          <p:cNvSpPr txBox="1"/>
          <p:nvPr/>
        </p:nvSpPr>
        <p:spPr>
          <a:xfrm>
            <a:off x="3874904" y="289857"/>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fa-IR" b="1" dirty="0">
                <a:solidFill>
                  <a:srgbClr val="FFFFFF"/>
                </a:solidFill>
                <a:latin typeface="Exo 2"/>
                <a:ea typeface="Exo 2"/>
                <a:cs typeface="B Titr" panose="00000700000000000000" pitchFamily="2" charset="-78"/>
                <a:sym typeface="Exo 2"/>
              </a:rPr>
              <a:t>تیتر</a:t>
            </a:r>
            <a:endParaRPr lang="en-US" b="1" dirty="0">
              <a:solidFill>
                <a:srgbClr val="FFFFFF"/>
              </a:solidFill>
              <a:latin typeface="Exo 2"/>
              <a:ea typeface="Exo 2"/>
              <a:cs typeface="B Titr" panose="00000700000000000000" pitchFamily="2" charset="-78"/>
              <a:sym typeface="Exo 2"/>
            </a:endParaRPr>
          </a:p>
        </p:txBody>
      </p:sp>
      <p:sp>
        <p:nvSpPr>
          <p:cNvPr id="228" name="Google Shape;228;p38"/>
          <p:cNvSpPr txBox="1"/>
          <p:nvPr/>
        </p:nvSpPr>
        <p:spPr>
          <a:xfrm>
            <a:off x="3834351" y="515042"/>
            <a:ext cx="1452966" cy="621300"/>
          </a:xfrm>
          <a:prstGeom prst="rect">
            <a:avLst/>
          </a:prstGeom>
          <a:noFill/>
          <a:ln>
            <a:noFill/>
          </a:ln>
        </p:spPr>
        <p:txBody>
          <a:bodyPr spcFirstLastPara="1" wrap="square" lIns="91425" tIns="91425" rIns="91425" bIns="91425" anchor="t" anchorCtr="0">
            <a:noAutofit/>
          </a:bodyPr>
          <a:lstStyle/>
          <a:p>
            <a:pPr algn="ctr" rtl="1">
              <a:lnSpc>
                <a:spcPct val="150000"/>
              </a:lnSpc>
            </a:pPr>
            <a:r>
              <a:rPr lang="fa-IR" sz="1200" dirty="0">
                <a:solidFill>
                  <a:schemeClr val="bg1"/>
                </a:solidFill>
                <a:latin typeface="Shabnam" panose="020B0603030804020204" pitchFamily="34" charset="-78"/>
                <a:cs typeface="B Nazanin" panose="00000400000000000000" pitchFamily="2" charset="-78"/>
              </a:rPr>
              <a:t>لورم ایپسوم متن ساختگی با تولید سادگی ک است. </a:t>
            </a:r>
          </a:p>
        </p:txBody>
      </p:sp>
      <p:sp>
        <p:nvSpPr>
          <p:cNvPr id="4" name="Google Shape;221;p38">
            <a:extLst>
              <a:ext uri="{FF2B5EF4-FFF2-40B4-BE49-F238E27FC236}">
                <a16:creationId xmlns:a16="http://schemas.microsoft.com/office/drawing/2014/main" id="{833CB4F1-777A-F569-0C6B-75FC3EB94831}"/>
              </a:ext>
            </a:extLst>
          </p:cNvPr>
          <p:cNvSpPr/>
          <p:nvPr/>
        </p:nvSpPr>
        <p:spPr>
          <a:xfrm>
            <a:off x="771986" y="1682831"/>
            <a:ext cx="3055500" cy="833700"/>
          </a:xfrm>
          <a:prstGeom prst="snip2DiagRect">
            <a:avLst>
              <a:gd name="adj1" fmla="val 0"/>
              <a:gd name="adj2" fmla="val 16667"/>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roup 32">
            <a:extLst>
              <a:ext uri="{FF2B5EF4-FFF2-40B4-BE49-F238E27FC236}">
                <a16:creationId xmlns:a16="http://schemas.microsoft.com/office/drawing/2014/main" id="{34B1526B-E1F3-CFB2-8BE8-4DDA2D3FFF00}"/>
              </a:ext>
            </a:extLst>
          </p:cNvPr>
          <p:cNvGrpSpPr/>
          <p:nvPr/>
        </p:nvGrpSpPr>
        <p:grpSpPr>
          <a:xfrm>
            <a:off x="187211" y="3064556"/>
            <a:ext cx="1169550" cy="833700"/>
            <a:chOff x="7667230" y="2951627"/>
            <a:chExt cx="1486200" cy="946200"/>
          </a:xfrm>
        </p:grpSpPr>
        <p:sp>
          <p:nvSpPr>
            <p:cNvPr id="34" name="Google Shape;217;p38">
              <a:extLst>
                <a:ext uri="{FF2B5EF4-FFF2-40B4-BE49-F238E27FC236}">
                  <a16:creationId xmlns:a16="http://schemas.microsoft.com/office/drawing/2014/main" id="{BC4945F5-5BDF-C9BD-74F2-E1B550D5F8D6}"/>
                </a:ext>
              </a:extLst>
            </p:cNvPr>
            <p:cNvSpPr/>
            <p:nvPr/>
          </p:nvSpPr>
          <p:spPr>
            <a:xfrm>
              <a:off x="7667230" y="2951627"/>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8;p38">
              <a:extLst>
                <a:ext uri="{FF2B5EF4-FFF2-40B4-BE49-F238E27FC236}">
                  <a16:creationId xmlns:a16="http://schemas.microsoft.com/office/drawing/2014/main" id="{5006858A-E1A8-4B40-F7C6-2DB7B376280C}"/>
                </a:ext>
              </a:extLst>
            </p:cNvPr>
            <p:cNvSpPr txBox="1"/>
            <p:nvPr/>
          </p:nvSpPr>
          <p:spPr>
            <a:xfrm>
              <a:off x="7711660" y="322589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rgbClr val="FFFFFF"/>
                  </a:solidFill>
                  <a:latin typeface="Exo 2" panose="020B0604020202020204" charset="0"/>
                </a:rPr>
                <a:t>EMD</a:t>
              </a:r>
              <a:endParaRPr lang="en-US" b="1" dirty="0">
                <a:solidFill>
                  <a:srgbClr val="FFFFFF"/>
                </a:solidFill>
                <a:latin typeface="Exo 2" panose="020B0604020202020204" charset="0"/>
                <a:sym typeface="Exo 2"/>
              </a:endParaRPr>
            </a:p>
          </p:txBody>
        </p:sp>
      </p:grpSp>
      <p:grpSp>
        <p:nvGrpSpPr>
          <p:cNvPr id="36" name="Group 35">
            <a:extLst>
              <a:ext uri="{FF2B5EF4-FFF2-40B4-BE49-F238E27FC236}">
                <a16:creationId xmlns:a16="http://schemas.microsoft.com/office/drawing/2014/main" id="{84110D6D-B712-5756-FE10-D6410D15DEA4}"/>
              </a:ext>
            </a:extLst>
          </p:cNvPr>
          <p:cNvGrpSpPr/>
          <p:nvPr/>
        </p:nvGrpSpPr>
        <p:grpSpPr>
          <a:xfrm>
            <a:off x="1501041" y="3064556"/>
            <a:ext cx="1169550" cy="833700"/>
            <a:chOff x="7667230" y="2951627"/>
            <a:chExt cx="1486200" cy="946200"/>
          </a:xfrm>
        </p:grpSpPr>
        <p:sp>
          <p:nvSpPr>
            <p:cNvPr id="37" name="Google Shape;217;p38">
              <a:extLst>
                <a:ext uri="{FF2B5EF4-FFF2-40B4-BE49-F238E27FC236}">
                  <a16:creationId xmlns:a16="http://schemas.microsoft.com/office/drawing/2014/main" id="{AA765FE2-012A-8DBB-FE9B-C59B8C43B926}"/>
                </a:ext>
              </a:extLst>
            </p:cNvPr>
            <p:cNvSpPr/>
            <p:nvPr/>
          </p:nvSpPr>
          <p:spPr>
            <a:xfrm>
              <a:off x="7667230" y="2951627"/>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8;p38">
              <a:extLst>
                <a:ext uri="{FF2B5EF4-FFF2-40B4-BE49-F238E27FC236}">
                  <a16:creationId xmlns:a16="http://schemas.microsoft.com/office/drawing/2014/main" id="{CEB61E38-6B76-4D21-D421-CCE1B031A6C8}"/>
                </a:ext>
              </a:extLst>
            </p:cNvPr>
            <p:cNvSpPr txBox="1"/>
            <p:nvPr/>
          </p:nvSpPr>
          <p:spPr>
            <a:xfrm>
              <a:off x="7711660" y="322589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rgbClr val="FFFFFF"/>
                  </a:solidFill>
                  <a:latin typeface="Exo 2" panose="020B0604020202020204" charset="0"/>
                </a:rPr>
                <a:t>HHT</a:t>
              </a:r>
              <a:endParaRPr lang="en-US" b="1" dirty="0">
                <a:solidFill>
                  <a:srgbClr val="FFFFFF"/>
                </a:solidFill>
                <a:latin typeface="Exo 2" panose="020B0604020202020204" charset="0"/>
                <a:sym typeface="Exo 2"/>
              </a:endParaRPr>
            </a:p>
          </p:txBody>
        </p:sp>
      </p:grpSp>
      <p:grpSp>
        <p:nvGrpSpPr>
          <p:cNvPr id="39" name="Group 38">
            <a:extLst>
              <a:ext uri="{FF2B5EF4-FFF2-40B4-BE49-F238E27FC236}">
                <a16:creationId xmlns:a16="http://schemas.microsoft.com/office/drawing/2014/main" id="{595B7518-C75D-B3D4-4B44-6B9292431843}"/>
              </a:ext>
            </a:extLst>
          </p:cNvPr>
          <p:cNvGrpSpPr/>
          <p:nvPr/>
        </p:nvGrpSpPr>
        <p:grpSpPr>
          <a:xfrm>
            <a:off x="2814872" y="3064556"/>
            <a:ext cx="1169550" cy="833700"/>
            <a:chOff x="7667230" y="2951627"/>
            <a:chExt cx="1486200" cy="946200"/>
          </a:xfrm>
        </p:grpSpPr>
        <p:sp>
          <p:nvSpPr>
            <p:cNvPr id="40" name="Google Shape;217;p38">
              <a:extLst>
                <a:ext uri="{FF2B5EF4-FFF2-40B4-BE49-F238E27FC236}">
                  <a16:creationId xmlns:a16="http://schemas.microsoft.com/office/drawing/2014/main" id="{4DB613FD-E0B0-DD2C-664B-B483D7802281}"/>
                </a:ext>
              </a:extLst>
            </p:cNvPr>
            <p:cNvSpPr/>
            <p:nvPr/>
          </p:nvSpPr>
          <p:spPr>
            <a:xfrm>
              <a:off x="7667230" y="2951627"/>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8;p38">
              <a:extLst>
                <a:ext uri="{FF2B5EF4-FFF2-40B4-BE49-F238E27FC236}">
                  <a16:creationId xmlns:a16="http://schemas.microsoft.com/office/drawing/2014/main" id="{A6450782-4ACF-263E-AB65-4B3F2B435F58}"/>
                </a:ext>
              </a:extLst>
            </p:cNvPr>
            <p:cNvSpPr txBox="1"/>
            <p:nvPr/>
          </p:nvSpPr>
          <p:spPr>
            <a:xfrm>
              <a:off x="7711660" y="322589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rgbClr val="FFFFFF"/>
                  </a:solidFill>
                  <a:latin typeface="Exo 2" panose="020B0604020202020204" charset="0"/>
                </a:rPr>
                <a:t>VMD</a:t>
              </a:r>
              <a:endParaRPr lang="en-US" b="1" dirty="0">
                <a:solidFill>
                  <a:srgbClr val="FFFFFF"/>
                </a:solidFill>
                <a:latin typeface="Exo 2" panose="020B0604020202020204" charset="0"/>
                <a:sym typeface="Exo 2"/>
              </a:endParaRPr>
            </a:p>
          </p:txBody>
        </p:sp>
      </p:grpSp>
      <p:grpSp>
        <p:nvGrpSpPr>
          <p:cNvPr id="42" name="Group 41">
            <a:extLst>
              <a:ext uri="{FF2B5EF4-FFF2-40B4-BE49-F238E27FC236}">
                <a16:creationId xmlns:a16="http://schemas.microsoft.com/office/drawing/2014/main" id="{77F04701-4878-0D89-12BB-A9F8535C3EFF}"/>
              </a:ext>
            </a:extLst>
          </p:cNvPr>
          <p:cNvGrpSpPr/>
          <p:nvPr/>
        </p:nvGrpSpPr>
        <p:grpSpPr>
          <a:xfrm>
            <a:off x="5039211" y="3090149"/>
            <a:ext cx="1242789" cy="833700"/>
            <a:chOff x="7608841" y="2951627"/>
            <a:chExt cx="1579269" cy="946200"/>
          </a:xfrm>
        </p:grpSpPr>
        <p:sp>
          <p:nvSpPr>
            <p:cNvPr id="43" name="Google Shape;217;p38">
              <a:extLst>
                <a:ext uri="{FF2B5EF4-FFF2-40B4-BE49-F238E27FC236}">
                  <a16:creationId xmlns:a16="http://schemas.microsoft.com/office/drawing/2014/main" id="{5F557316-CF2A-B4C0-71F4-884018F93001}"/>
                </a:ext>
              </a:extLst>
            </p:cNvPr>
            <p:cNvSpPr/>
            <p:nvPr/>
          </p:nvSpPr>
          <p:spPr>
            <a:xfrm>
              <a:off x="7667230" y="2951627"/>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8;p38">
              <a:extLst>
                <a:ext uri="{FF2B5EF4-FFF2-40B4-BE49-F238E27FC236}">
                  <a16:creationId xmlns:a16="http://schemas.microsoft.com/office/drawing/2014/main" id="{90269B8F-FC39-9035-0A74-2ED92D0ADA41}"/>
                </a:ext>
              </a:extLst>
            </p:cNvPr>
            <p:cNvSpPr txBox="1"/>
            <p:nvPr/>
          </p:nvSpPr>
          <p:spPr>
            <a:xfrm>
              <a:off x="7608841" y="3278914"/>
              <a:ext cx="1579269"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rgbClr val="FFFFFF"/>
                  </a:solidFill>
                  <a:latin typeface="Exo 2" panose="020B0604020202020204" charset="0"/>
                </a:rPr>
                <a:t>S-transform</a:t>
              </a:r>
              <a:endParaRPr lang="en-US" b="1" dirty="0">
                <a:solidFill>
                  <a:srgbClr val="FFFFFF"/>
                </a:solidFill>
                <a:latin typeface="Exo 2" panose="020B0604020202020204" charset="0"/>
                <a:sym typeface="Exo 2"/>
              </a:endParaRPr>
            </a:p>
          </p:txBody>
        </p:sp>
      </p:grpSp>
      <p:grpSp>
        <p:nvGrpSpPr>
          <p:cNvPr id="45" name="Group 44">
            <a:extLst>
              <a:ext uri="{FF2B5EF4-FFF2-40B4-BE49-F238E27FC236}">
                <a16:creationId xmlns:a16="http://schemas.microsoft.com/office/drawing/2014/main" id="{B9B531E5-E558-DF6D-FD58-85244BD808F6}"/>
              </a:ext>
            </a:extLst>
          </p:cNvPr>
          <p:cNvGrpSpPr/>
          <p:nvPr/>
        </p:nvGrpSpPr>
        <p:grpSpPr>
          <a:xfrm>
            <a:off x="6398993" y="3090149"/>
            <a:ext cx="1169550" cy="833700"/>
            <a:chOff x="7667230" y="2951627"/>
            <a:chExt cx="1486200" cy="946200"/>
          </a:xfrm>
        </p:grpSpPr>
        <p:sp>
          <p:nvSpPr>
            <p:cNvPr id="46" name="Google Shape;217;p38">
              <a:extLst>
                <a:ext uri="{FF2B5EF4-FFF2-40B4-BE49-F238E27FC236}">
                  <a16:creationId xmlns:a16="http://schemas.microsoft.com/office/drawing/2014/main" id="{809F1B58-D062-652D-3197-004F0FF0EED5}"/>
                </a:ext>
              </a:extLst>
            </p:cNvPr>
            <p:cNvSpPr/>
            <p:nvPr/>
          </p:nvSpPr>
          <p:spPr>
            <a:xfrm>
              <a:off x="7667230" y="2951627"/>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8;p38">
              <a:extLst>
                <a:ext uri="{FF2B5EF4-FFF2-40B4-BE49-F238E27FC236}">
                  <a16:creationId xmlns:a16="http://schemas.microsoft.com/office/drawing/2014/main" id="{9946D86B-077C-E589-8E8D-3BF793569452}"/>
                </a:ext>
              </a:extLst>
            </p:cNvPr>
            <p:cNvSpPr txBox="1"/>
            <p:nvPr/>
          </p:nvSpPr>
          <p:spPr>
            <a:xfrm>
              <a:off x="7713929" y="3297624"/>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1400" b="1" dirty="0">
                  <a:solidFill>
                    <a:srgbClr val="FFFFFF"/>
                  </a:solidFill>
                  <a:latin typeface="Exo 2" panose="020B0604020202020204" charset="0"/>
                </a:rPr>
                <a:t>Wavelet transform</a:t>
              </a:r>
              <a:endParaRPr lang="en-US" b="1" dirty="0">
                <a:solidFill>
                  <a:srgbClr val="FFFFFF"/>
                </a:solidFill>
                <a:latin typeface="Exo 2" panose="020B0604020202020204" charset="0"/>
                <a:ea typeface="Exo 2"/>
                <a:cs typeface="B Titr" panose="00000700000000000000" pitchFamily="2" charset="-78"/>
                <a:sym typeface="Exo 2"/>
              </a:endParaRPr>
            </a:p>
          </p:txBody>
        </p:sp>
      </p:grpSp>
      <p:grpSp>
        <p:nvGrpSpPr>
          <p:cNvPr id="48" name="Group 47">
            <a:extLst>
              <a:ext uri="{FF2B5EF4-FFF2-40B4-BE49-F238E27FC236}">
                <a16:creationId xmlns:a16="http://schemas.microsoft.com/office/drawing/2014/main" id="{D2C7BACB-1C73-0744-FF9E-1E5BA23C6489}"/>
              </a:ext>
            </a:extLst>
          </p:cNvPr>
          <p:cNvGrpSpPr/>
          <p:nvPr/>
        </p:nvGrpSpPr>
        <p:grpSpPr>
          <a:xfrm>
            <a:off x="7712824" y="3090149"/>
            <a:ext cx="1169550" cy="833700"/>
            <a:chOff x="7667230" y="2951627"/>
            <a:chExt cx="1486200" cy="946200"/>
          </a:xfrm>
        </p:grpSpPr>
        <p:sp>
          <p:nvSpPr>
            <p:cNvPr id="49" name="Google Shape;217;p38">
              <a:extLst>
                <a:ext uri="{FF2B5EF4-FFF2-40B4-BE49-F238E27FC236}">
                  <a16:creationId xmlns:a16="http://schemas.microsoft.com/office/drawing/2014/main" id="{27EC5B87-21C6-0FB1-38EB-D1506A173FD8}"/>
                </a:ext>
              </a:extLst>
            </p:cNvPr>
            <p:cNvSpPr/>
            <p:nvPr/>
          </p:nvSpPr>
          <p:spPr>
            <a:xfrm>
              <a:off x="7667230" y="2951627"/>
              <a:ext cx="1486200" cy="946200"/>
            </a:xfrm>
            <a:prstGeom prst="snip2DiagRect">
              <a:avLst>
                <a:gd name="adj1" fmla="val 0"/>
                <a:gd name="adj2" fmla="val 16667"/>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8;p38">
              <a:extLst>
                <a:ext uri="{FF2B5EF4-FFF2-40B4-BE49-F238E27FC236}">
                  <a16:creationId xmlns:a16="http://schemas.microsoft.com/office/drawing/2014/main" id="{D4AACF9A-7ECB-0694-1E54-CD0E09977D97}"/>
                </a:ext>
              </a:extLst>
            </p:cNvPr>
            <p:cNvSpPr txBox="1"/>
            <p:nvPr/>
          </p:nvSpPr>
          <p:spPr>
            <a:xfrm>
              <a:off x="7711660" y="3225893"/>
              <a:ext cx="1430700" cy="392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b="1" dirty="0">
                  <a:solidFill>
                    <a:srgbClr val="FFFFFF"/>
                  </a:solidFill>
                  <a:latin typeface="Exo 2"/>
                  <a:ea typeface="Exo 2"/>
                  <a:cs typeface="B Titr" panose="00000700000000000000" pitchFamily="2" charset="-78"/>
                  <a:sym typeface="Exo 2"/>
                </a:rPr>
                <a:t>STFT</a:t>
              </a:r>
            </a:p>
          </p:txBody>
        </p:sp>
      </p:grpSp>
      <p:cxnSp>
        <p:nvCxnSpPr>
          <p:cNvPr id="63" name="Google Shape;224;p38">
            <a:extLst>
              <a:ext uri="{FF2B5EF4-FFF2-40B4-BE49-F238E27FC236}">
                <a16:creationId xmlns:a16="http://schemas.microsoft.com/office/drawing/2014/main" id="{4589982B-F3F3-7247-7BDC-498EE6BBCE11}"/>
              </a:ext>
            </a:extLst>
          </p:cNvPr>
          <p:cNvCxnSpPr>
            <a:cxnSpLocks/>
            <a:stCxn id="221" idx="1"/>
            <a:endCxn id="49" idx="3"/>
          </p:cNvCxnSpPr>
          <p:nvPr/>
        </p:nvCxnSpPr>
        <p:spPr>
          <a:xfrm rot="16200000" flipH="1">
            <a:off x="7216875" y="2009425"/>
            <a:ext cx="573618" cy="1587829"/>
          </a:xfrm>
          <a:prstGeom prst="bentConnector3">
            <a:avLst>
              <a:gd name="adj1" fmla="val 50000"/>
            </a:avLst>
          </a:prstGeom>
          <a:noFill/>
          <a:ln w="9525" cap="flat" cmpd="sng">
            <a:solidFill>
              <a:srgbClr val="595959"/>
            </a:solidFill>
            <a:prstDash val="solid"/>
            <a:round/>
            <a:headEnd type="none" w="med" len="med"/>
            <a:tailEnd type="none" w="med" len="med"/>
          </a:ln>
        </p:spPr>
      </p:cxnSp>
      <p:cxnSp>
        <p:nvCxnSpPr>
          <p:cNvPr id="194" name="Google Shape;224;p38">
            <a:extLst>
              <a:ext uri="{FF2B5EF4-FFF2-40B4-BE49-F238E27FC236}">
                <a16:creationId xmlns:a16="http://schemas.microsoft.com/office/drawing/2014/main" id="{6504E34C-FDA3-D3F8-8416-B710A41AEAF9}"/>
              </a:ext>
            </a:extLst>
          </p:cNvPr>
          <p:cNvCxnSpPr>
            <a:cxnSpLocks/>
            <a:stCxn id="221" idx="1"/>
            <a:endCxn id="46" idx="3"/>
          </p:cNvCxnSpPr>
          <p:nvPr/>
        </p:nvCxnSpPr>
        <p:spPr>
          <a:xfrm rot="16200000" flipH="1">
            <a:off x="6559960" y="2666341"/>
            <a:ext cx="573618" cy="273998"/>
          </a:xfrm>
          <a:prstGeom prst="bentConnector3">
            <a:avLst>
              <a:gd name="adj1" fmla="val 50000"/>
            </a:avLst>
          </a:prstGeom>
          <a:noFill/>
          <a:ln w="9525" cap="flat" cmpd="sng">
            <a:solidFill>
              <a:srgbClr val="595959"/>
            </a:solidFill>
            <a:prstDash val="solid"/>
            <a:round/>
            <a:headEnd type="none" w="med" len="med"/>
            <a:tailEnd type="none" w="med" len="med"/>
          </a:ln>
        </p:spPr>
      </p:cxnSp>
      <p:cxnSp>
        <p:nvCxnSpPr>
          <p:cNvPr id="198" name="Google Shape;224;p38">
            <a:extLst>
              <a:ext uri="{FF2B5EF4-FFF2-40B4-BE49-F238E27FC236}">
                <a16:creationId xmlns:a16="http://schemas.microsoft.com/office/drawing/2014/main" id="{678708A5-C4F4-3CE1-DCCE-2E7F8065DCAC}"/>
              </a:ext>
            </a:extLst>
          </p:cNvPr>
          <p:cNvCxnSpPr>
            <a:cxnSpLocks/>
            <a:stCxn id="43" idx="3"/>
            <a:endCxn id="221" idx="1"/>
          </p:cNvCxnSpPr>
          <p:nvPr/>
        </p:nvCxnSpPr>
        <p:spPr>
          <a:xfrm rot="5400000" flipH="1" flipV="1">
            <a:off x="5903045" y="2283424"/>
            <a:ext cx="573618" cy="1039832"/>
          </a:xfrm>
          <a:prstGeom prst="bentConnector3">
            <a:avLst>
              <a:gd name="adj1" fmla="val 50000"/>
            </a:avLst>
          </a:prstGeom>
          <a:noFill/>
          <a:ln w="9525" cap="flat" cmpd="sng">
            <a:solidFill>
              <a:srgbClr val="595959"/>
            </a:solidFill>
            <a:prstDash val="solid"/>
            <a:round/>
            <a:headEnd type="none" w="med" len="med"/>
            <a:tailEnd type="none" w="med" len="med"/>
          </a:ln>
        </p:spPr>
      </p:cxnSp>
      <p:cxnSp>
        <p:nvCxnSpPr>
          <p:cNvPr id="201" name="Google Shape;223;p38">
            <a:extLst>
              <a:ext uri="{FF2B5EF4-FFF2-40B4-BE49-F238E27FC236}">
                <a16:creationId xmlns:a16="http://schemas.microsoft.com/office/drawing/2014/main" id="{A9BF2A96-A1DC-379E-A8C5-7171C8A9BC7D}"/>
              </a:ext>
            </a:extLst>
          </p:cNvPr>
          <p:cNvCxnSpPr>
            <a:cxnSpLocks/>
            <a:stCxn id="4" idx="1"/>
            <a:endCxn id="34" idx="3"/>
          </p:cNvCxnSpPr>
          <p:nvPr/>
        </p:nvCxnSpPr>
        <p:spPr>
          <a:xfrm rot="5400000">
            <a:off x="1261849" y="2026668"/>
            <a:ext cx="548025" cy="1527750"/>
          </a:xfrm>
          <a:prstGeom prst="bentConnector3">
            <a:avLst>
              <a:gd name="adj1" fmla="val 50000"/>
            </a:avLst>
          </a:prstGeom>
          <a:noFill/>
          <a:ln w="9525" cap="flat" cmpd="sng">
            <a:solidFill>
              <a:srgbClr val="595959"/>
            </a:solidFill>
            <a:prstDash val="solid"/>
            <a:round/>
            <a:headEnd type="none" w="med" len="med"/>
            <a:tailEnd type="none" w="med" len="med"/>
          </a:ln>
        </p:spPr>
      </p:cxnSp>
      <p:cxnSp>
        <p:nvCxnSpPr>
          <p:cNvPr id="204" name="Google Shape;223;p38">
            <a:extLst>
              <a:ext uri="{FF2B5EF4-FFF2-40B4-BE49-F238E27FC236}">
                <a16:creationId xmlns:a16="http://schemas.microsoft.com/office/drawing/2014/main" id="{1972D4A1-13D9-5BCC-5D9C-148F83F5491A}"/>
              </a:ext>
            </a:extLst>
          </p:cNvPr>
          <p:cNvCxnSpPr>
            <a:cxnSpLocks/>
            <a:stCxn id="4" idx="1"/>
            <a:endCxn id="37" idx="3"/>
          </p:cNvCxnSpPr>
          <p:nvPr/>
        </p:nvCxnSpPr>
        <p:spPr>
          <a:xfrm rot="5400000">
            <a:off x="1918764" y="2683583"/>
            <a:ext cx="548025" cy="213920"/>
          </a:xfrm>
          <a:prstGeom prst="bentConnector3">
            <a:avLst>
              <a:gd name="adj1" fmla="val 50000"/>
            </a:avLst>
          </a:prstGeom>
          <a:noFill/>
          <a:ln w="9525" cap="flat" cmpd="sng">
            <a:solidFill>
              <a:srgbClr val="595959"/>
            </a:solidFill>
            <a:prstDash val="solid"/>
            <a:round/>
            <a:headEnd type="none" w="med" len="med"/>
            <a:tailEnd type="none" w="med" len="med"/>
          </a:ln>
        </p:spPr>
      </p:cxnSp>
      <p:cxnSp>
        <p:nvCxnSpPr>
          <p:cNvPr id="207" name="Google Shape;223;p38">
            <a:extLst>
              <a:ext uri="{FF2B5EF4-FFF2-40B4-BE49-F238E27FC236}">
                <a16:creationId xmlns:a16="http://schemas.microsoft.com/office/drawing/2014/main" id="{D55C0904-DB79-80F8-30A8-7555F51F7524}"/>
              </a:ext>
            </a:extLst>
          </p:cNvPr>
          <p:cNvCxnSpPr>
            <a:cxnSpLocks/>
            <a:stCxn id="40" idx="3"/>
            <a:endCxn id="4" idx="1"/>
          </p:cNvCxnSpPr>
          <p:nvPr/>
        </p:nvCxnSpPr>
        <p:spPr>
          <a:xfrm rot="16200000" flipV="1">
            <a:off x="2575680" y="2240588"/>
            <a:ext cx="548025" cy="1099911"/>
          </a:xfrm>
          <a:prstGeom prst="bentConnector3">
            <a:avLst>
              <a:gd name="adj1" fmla="val 50000"/>
            </a:avLst>
          </a:prstGeom>
          <a:noFill/>
          <a:ln w="9525" cap="flat" cmpd="sng">
            <a:solidFill>
              <a:srgbClr val="595959"/>
            </a:solidFill>
            <a:prstDash val="solid"/>
            <a:round/>
            <a:headEnd type="none" w="med" len="med"/>
            <a:tailEnd type="none" w="med" len="med"/>
          </a:ln>
        </p:spPr>
      </p:cxnSp>
      <p:sp>
        <p:nvSpPr>
          <p:cNvPr id="212" name="TextBox 211">
            <a:extLst>
              <a:ext uri="{FF2B5EF4-FFF2-40B4-BE49-F238E27FC236}">
                <a16:creationId xmlns:a16="http://schemas.microsoft.com/office/drawing/2014/main" id="{A5B56643-BA96-B131-D1FD-919A852C04F2}"/>
              </a:ext>
            </a:extLst>
          </p:cNvPr>
          <p:cNvSpPr txBox="1"/>
          <p:nvPr/>
        </p:nvSpPr>
        <p:spPr>
          <a:xfrm>
            <a:off x="715317" y="1946881"/>
            <a:ext cx="3449541" cy="307777"/>
          </a:xfrm>
          <a:prstGeom prst="rect">
            <a:avLst/>
          </a:prstGeom>
          <a:noFill/>
        </p:spPr>
        <p:txBody>
          <a:bodyPr wrap="square">
            <a:spAutoFit/>
          </a:bodyPr>
          <a:lstStyle/>
          <a:p>
            <a:r>
              <a:rPr lang="en-US" b="1" dirty="0">
                <a:solidFill>
                  <a:srgbClr val="434343"/>
                </a:solidFill>
                <a:latin typeface="Exo 2" panose="020B0604020202020204" charset="0"/>
              </a:rPr>
              <a:t>adaptive decomposition algorithms</a:t>
            </a:r>
          </a:p>
        </p:txBody>
      </p:sp>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914400" y="1719542"/>
            <a:ext cx="7315200" cy="1331134"/>
          </a:xfrm>
          <a:prstGeom prst="rect">
            <a:avLst/>
          </a:prstGeom>
          <a:noFill/>
        </p:spPr>
        <p:txBody>
          <a:bodyPr wrap="square">
            <a:spAutoFit/>
          </a:bodyPr>
          <a:lstStyle/>
          <a:p>
            <a:pPr algn="just">
              <a:lnSpc>
                <a:spcPct val="200000"/>
              </a:lnSpc>
            </a:pPr>
            <a:r>
              <a:rPr lang="en-US" dirty="0"/>
              <a:t>STFT utilizes a shifted window-based Fourier transform to obtain time and frequency information of the disturbance. Because of fixed window, the time resolution and frequency resolution are poor while analyzing PQ events.</a:t>
            </a:r>
            <a:endParaRPr lang="fa-IR" dirty="0">
              <a:solidFill>
                <a:srgbClr val="434343"/>
              </a:solidFill>
              <a:latin typeface="Shabnam" panose="020B0603030804020204" pitchFamily="34" charset="-78"/>
              <a:cs typeface="B Nazanin" panose="00000400000000000000" pitchFamily="2" charset="-78"/>
            </a:endParaRPr>
          </a:p>
        </p:txBody>
      </p:sp>
      <p:sp>
        <p:nvSpPr>
          <p:cNvPr id="3" name="Title 2">
            <a:extLst>
              <a:ext uri="{FF2B5EF4-FFF2-40B4-BE49-F238E27FC236}">
                <a16:creationId xmlns:a16="http://schemas.microsoft.com/office/drawing/2014/main" id="{595839B3-1DF5-5307-781D-36337576F86F}"/>
              </a:ext>
            </a:extLst>
          </p:cNvPr>
          <p:cNvSpPr>
            <a:spLocks noGrp="1"/>
          </p:cNvSpPr>
          <p:nvPr>
            <p:ph type="ctrTitle"/>
          </p:nvPr>
        </p:nvSpPr>
        <p:spPr/>
        <p:txBody>
          <a:bodyPr/>
          <a:lstStyle/>
          <a:p>
            <a:r>
              <a:rPr lang="en-US" sz="2400" dirty="0"/>
              <a:t>STFT</a:t>
            </a:r>
            <a:endParaRPr lang="en-US" dirty="0"/>
          </a:p>
        </p:txBody>
      </p:sp>
    </p:spTree>
    <p:extLst>
      <p:ext uri="{BB962C8B-B14F-4D97-AF65-F5344CB8AC3E}">
        <p14:creationId xmlns:p14="http://schemas.microsoft.com/office/powerpoint/2010/main" val="261777565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1334892" y="1823853"/>
            <a:ext cx="6474216" cy="1331134"/>
          </a:xfrm>
          <a:prstGeom prst="rect">
            <a:avLst/>
          </a:prstGeom>
          <a:noFill/>
        </p:spPr>
        <p:txBody>
          <a:bodyPr wrap="square">
            <a:spAutoFit/>
          </a:bodyPr>
          <a:lstStyle/>
          <a:p>
            <a:pPr algn="just">
              <a:lnSpc>
                <a:spcPct val="200000"/>
              </a:lnSpc>
            </a:pPr>
            <a:r>
              <a:rPr lang="en-US" dirty="0"/>
              <a:t>To overcome the shortcomings, a wavelet transform has been developed with a scaled window structure to obtain time–frequency information. However, it degrades phase information in noisy conditions.</a:t>
            </a:r>
            <a:endParaRPr lang="fa-IR" sz="1000" dirty="0">
              <a:solidFill>
                <a:srgbClr val="434343"/>
              </a:solidFill>
              <a:latin typeface="Shabnam" panose="020B0603030804020204" pitchFamily="34" charset="-78"/>
              <a:cs typeface="B Nazanin" panose="00000400000000000000" pitchFamily="2" charset="-78"/>
            </a:endParaRPr>
          </a:p>
        </p:txBody>
      </p:sp>
      <p:sp>
        <p:nvSpPr>
          <p:cNvPr id="3" name="Title 2">
            <a:extLst>
              <a:ext uri="{FF2B5EF4-FFF2-40B4-BE49-F238E27FC236}">
                <a16:creationId xmlns:a16="http://schemas.microsoft.com/office/drawing/2014/main" id="{595839B3-1DF5-5307-781D-36337576F86F}"/>
              </a:ext>
            </a:extLst>
          </p:cNvPr>
          <p:cNvSpPr>
            <a:spLocks noGrp="1"/>
          </p:cNvSpPr>
          <p:nvPr>
            <p:ph type="ctrTitle"/>
          </p:nvPr>
        </p:nvSpPr>
        <p:spPr/>
        <p:txBody>
          <a:bodyPr/>
          <a:lstStyle/>
          <a:p>
            <a:r>
              <a:rPr lang="en-US" sz="2400" dirty="0"/>
              <a:t>Wavelet transform</a:t>
            </a:r>
            <a:endParaRPr lang="en-US" dirty="0"/>
          </a:p>
        </p:txBody>
      </p:sp>
    </p:spTree>
    <p:extLst>
      <p:ext uri="{BB962C8B-B14F-4D97-AF65-F5344CB8AC3E}">
        <p14:creationId xmlns:p14="http://schemas.microsoft.com/office/powerpoint/2010/main" val="389352127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2192908"/>
          </a:xfrm>
          <a:prstGeom prst="rect">
            <a:avLst/>
          </a:prstGeom>
          <a:noFill/>
        </p:spPr>
        <p:txBody>
          <a:bodyPr wrap="square">
            <a:spAutoFit/>
          </a:bodyPr>
          <a:lstStyle/>
          <a:p>
            <a:pPr algn="just">
              <a:lnSpc>
                <a:spcPct val="200000"/>
              </a:lnSpc>
            </a:pPr>
            <a:r>
              <a:rPr lang="en-US" dirty="0"/>
              <a:t>The S-transform uses a scalable localized moving Gaussian window that can embed the features of both WT and STFT. It preserves localized frequency information more precisely than WT and STFT due to variable window size. It is varied according to the frequency components of the signal. Even though it provides accurate time–frequency information, due to high computational burden, the method is not suitable for real-time PQ event monitoring.</a:t>
            </a:r>
            <a:endParaRPr lang="fa-IR" sz="1000" dirty="0">
              <a:solidFill>
                <a:srgbClr val="434343"/>
              </a:solidFill>
              <a:latin typeface="Shabnam" panose="020B0603030804020204" pitchFamily="34" charset="-78"/>
              <a:cs typeface="B Nazanin" panose="00000400000000000000" pitchFamily="2" charset="-78"/>
            </a:endParaRPr>
          </a:p>
        </p:txBody>
      </p:sp>
      <p:sp>
        <p:nvSpPr>
          <p:cNvPr id="3" name="Title 2">
            <a:extLst>
              <a:ext uri="{FF2B5EF4-FFF2-40B4-BE49-F238E27FC236}">
                <a16:creationId xmlns:a16="http://schemas.microsoft.com/office/drawing/2014/main" id="{595839B3-1DF5-5307-781D-36337576F86F}"/>
              </a:ext>
            </a:extLst>
          </p:cNvPr>
          <p:cNvSpPr>
            <a:spLocks noGrp="1"/>
          </p:cNvSpPr>
          <p:nvPr>
            <p:ph type="ctrTitle"/>
          </p:nvPr>
        </p:nvSpPr>
        <p:spPr/>
        <p:txBody>
          <a:bodyPr/>
          <a:lstStyle/>
          <a:p>
            <a:r>
              <a:rPr lang="en-US" sz="2400" dirty="0"/>
              <a:t>S-transform</a:t>
            </a:r>
            <a:endParaRPr lang="en-US" dirty="0"/>
          </a:p>
        </p:txBody>
      </p:sp>
    </p:spTree>
    <p:extLst>
      <p:ext uri="{BB962C8B-B14F-4D97-AF65-F5344CB8AC3E}">
        <p14:creationId xmlns:p14="http://schemas.microsoft.com/office/powerpoint/2010/main" val="79819903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900246"/>
          </a:xfrm>
          <a:prstGeom prst="rect">
            <a:avLst/>
          </a:prstGeom>
          <a:noFill/>
        </p:spPr>
        <p:txBody>
          <a:bodyPr wrap="square">
            <a:spAutoFit/>
          </a:bodyPr>
          <a:lstStyle/>
          <a:p>
            <a:pPr algn="just">
              <a:lnSpc>
                <a:spcPct val="200000"/>
              </a:lnSpc>
            </a:pPr>
            <a:r>
              <a:rPr lang="en-US" dirty="0"/>
              <a:t>On the other hand, the PQ methodologies developed based on adaptive decomposition algorithms have also gained research attention.</a:t>
            </a:r>
            <a:endParaRPr lang="fa-IR" sz="1000" dirty="0">
              <a:solidFill>
                <a:srgbClr val="434343"/>
              </a:solidFill>
              <a:latin typeface="Shabnam" panose="020B0603030804020204" pitchFamily="34" charset="-78"/>
              <a:cs typeface="B Nazanin" panose="00000400000000000000" pitchFamily="2" charset="-78"/>
            </a:endParaRPr>
          </a:p>
        </p:txBody>
      </p:sp>
      <p:sp>
        <p:nvSpPr>
          <p:cNvPr id="3" name="Title 2">
            <a:extLst>
              <a:ext uri="{FF2B5EF4-FFF2-40B4-BE49-F238E27FC236}">
                <a16:creationId xmlns:a16="http://schemas.microsoft.com/office/drawing/2014/main" id="{595839B3-1DF5-5307-781D-36337576F86F}"/>
              </a:ext>
            </a:extLst>
          </p:cNvPr>
          <p:cNvSpPr>
            <a:spLocks noGrp="1"/>
          </p:cNvSpPr>
          <p:nvPr>
            <p:ph type="ctrTitle"/>
          </p:nvPr>
        </p:nvSpPr>
        <p:spPr>
          <a:xfrm>
            <a:off x="1141331" y="352850"/>
            <a:ext cx="6861340" cy="946200"/>
          </a:xfrm>
        </p:spPr>
        <p:txBody>
          <a:bodyPr/>
          <a:lstStyle/>
          <a:p>
            <a:r>
              <a:rPr lang="en-US" dirty="0"/>
              <a:t>adaptive decomposition algorithms</a:t>
            </a:r>
          </a:p>
        </p:txBody>
      </p:sp>
    </p:spTree>
    <p:extLst>
      <p:ext uri="{BB962C8B-B14F-4D97-AF65-F5344CB8AC3E}">
        <p14:creationId xmlns:p14="http://schemas.microsoft.com/office/powerpoint/2010/main" val="2434860741"/>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2623795"/>
          </a:xfrm>
          <a:prstGeom prst="rect">
            <a:avLst/>
          </a:prstGeom>
          <a:noFill/>
        </p:spPr>
        <p:txBody>
          <a:bodyPr wrap="square">
            <a:spAutoFit/>
          </a:bodyPr>
          <a:lstStyle/>
          <a:p>
            <a:pPr algn="just">
              <a:lnSpc>
                <a:spcPct val="200000"/>
              </a:lnSpc>
            </a:pPr>
            <a:r>
              <a:rPr lang="en-US" dirty="0"/>
              <a:t>Empirical mode decomposition (EMD) is a method for analyzing non-linear and non-stationary signals. It decomposes a non-stationary signal into multiple stationary signals through a sifting process. It’s hardware implementation requires low computational resources. However, it still comprises of some issues inherently such as mode mixing leads to erroneous modes. Further, different variants of the EMD are proposed to overcome the problems in original EMD . But it suffers with huge computational complexity.</a:t>
            </a:r>
            <a:endParaRPr lang="fa-IR" sz="1000" dirty="0">
              <a:solidFill>
                <a:srgbClr val="434343"/>
              </a:solidFill>
              <a:latin typeface="Shabnam" panose="020B0603030804020204" pitchFamily="34" charset="-78"/>
              <a:cs typeface="B Nazanin" panose="00000400000000000000" pitchFamily="2" charset="-78"/>
            </a:endParaRPr>
          </a:p>
        </p:txBody>
      </p:sp>
      <p:sp>
        <p:nvSpPr>
          <p:cNvPr id="3" name="Title 2">
            <a:extLst>
              <a:ext uri="{FF2B5EF4-FFF2-40B4-BE49-F238E27FC236}">
                <a16:creationId xmlns:a16="http://schemas.microsoft.com/office/drawing/2014/main" id="{595839B3-1DF5-5307-781D-36337576F86F}"/>
              </a:ext>
            </a:extLst>
          </p:cNvPr>
          <p:cNvSpPr>
            <a:spLocks noGrp="1"/>
          </p:cNvSpPr>
          <p:nvPr>
            <p:ph type="ctrTitle"/>
          </p:nvPr>
        </p:nvSpPr>
        <p:spPr/>
        <p:txBody>
          <a:bodyPr/>
          <a:lstStyle/>
          <a:p>
            <a:r>
              <a:rPr lang="en-US" dirty="0"/>
              <a:t>EMD</a:t>
            </a:r>
          </a:p>
        </p:txBody>
      </p:sp>
    </p:spTree>
    <p:extLst>
      <p:ext uri="{BB962C8B-B14F-4D97-AF65-F5344CB8AC3E}">
        <p14:creationId xmlns:p14="http://schemas.microsoft.com/office/powerpoint/2010/main" val="3239436650"/>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3054682"/>
          </a:xfrm>
          <a:prstGeom prst="rect">
            <a:avLst/>
          </a:prstGeom>
          <a:noFill/>
        </p:spPr>
        <p:txBody>
          <a:bodyPr wrap="square">
            <a:spAutoFit/>
          </a:bodyPr>
          <a:lstStyle/>
          <a:p>
            <a:pPr algn="just">
              <a:lnSpc>
                <a:spcPct val="200000"/>
              </a:lnSpc>
            </a:pPr>
            <a:r>
              <a:rPr lang="en-US" dirty="0"/>
              <a:t>Hilbert Huang transform (HHT) based PQ methodologies are also investigated. It comprises basic building blocks of EMD, and Hilbert transform for extracting time and instantaneous frequency-based features. In [18], the authors developed a novel non-recursive framework based on variational mode decomposition for the PQ disturbance detection. It decomposes a complex nonstationary signal into band-limited intrinsic mode functions. It utilizes a basic building block of wiener filter, Hilbert transform, and frequency translation. It decomposes the modes precisely than EMD and HHT.</a:t>
            </a:r>
            <a:endParaRPr lang="fa-IR" sz="1000" dirty="0">
              <a:solidFill>
                <a:srgbClr val="434343"/>
              </a:solidFill>
              <a:latin typeface="Shabnam" panose="020B0603030804020204" pitchFamily="34" charset="-78"/>
              <a:cs typeface="B Nazanin" panose="00000400000000000000" pitchFamily="2" charset="-78"/>
            </a:endParaRPr>
          </a:p>
        </p:txBody>
      </p:sp>
      <p:sp>
        <p:nvSpPr>
          <p:cNvPr id="3" name="Title 2">
            <a:extLst>
              <a:ext uri="{FF2B5EF4-FFF2-40B4-BE49-F238E27FC236}">
                <a16:creationId xmlns:a16="http://schemas.microsoft.com/office/drawing/2014/main" id="{595839B3-1DF5-5307-781D-36337576F86F}"/>
              </a:ext>
            </a:extLst>
          </p:cNvPr>
          <p:cNvSpPr>
            <a:spLocks noGrp="1"/>
          </p:cNvSpPr>
          <p:nvPr>
            <p:ph type="ctrTitle"/>
          </p:nvPr>
        </p:nvSpPr>
        <p:spPr/>
        <p:txBody>
          <a:bodyPr/>
          <a:lstStyle/>
          <a:p>
            <a:r>
              <a:rPr lang="en-US" sz="2400" dirty="0"/>
              <a:t>HHT</a:t>
            </a:r>
            <a:endParaRPr lang="en-US" dirty="0"/>
          </a:p>
        </p:txBody>
      </p:sp>
    </p:spTree>
    <p:extLst>
      <p:ext uri="{BB962C8B-B14F-4D97-AF65-F5344CB8AC3E}">
        <p14:creationId xmlns:p14="http://schemas.microsoft.com/office/powerpoint/2010/main" val="166534334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5"/>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Table of Contents</a:t>
            </a:r>
            <a:endParaRPr dirty="0"/>
          </a:p>
        </p:txBody>
      </p:sp>
      <p:sp>
        <p:nvSpPr>
          <p:cNvPr id="166" name="Google Shape;166;p35">
            <a:hlinkClick r:id="rId3" action="ppaction://hlinksldjump"/>
          </p:cNvPr>
          <p:cNvSpPr txBox="1">
            <a:spLocks noGrp="1"/>
          </p:cNvSpPr>
          <p:nvPr>
            <p:ph type="title" idx="5"/>
          </p:nvPr>
        </p:nvSpPr>
        <p:spPr>
          <a:xfrm>
            <a:off x="2118448" y="1831253"/>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3</a:t>
            </a:r>
            <a:endParaRPr dirty="0"/>
          </a:p>
        </p:txBody>
      </p:sp>
      <p:sp>
        <p:nvSpPr>
          <p:cNvPr id="167" name="Google Shape;167;p35"/>
          <p:cNvSpPr txBox="1">
            <a:spLocks noGrp="1"/>
          </p:cNvSpPr>
          <p:nvPr>
            <p:ph type="ctrTitle" idx="2"/>
          </p:nvPr>
        </p:nvSpPr>
        <p:spPr>
          <a:xfrm>
            <a:off x="390296" y="81707"/>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Abstract</a:t>
            </a:r>
            <a:endParaRPr dirty="0"/>
          </a:p>
        </p:txBody>
      </p:sp>
      <p:sp>
        <p:nvSpPr>
          <p:cNvPr id="169" name="Google Shape;169;p35">
            <a:hlinkClick r:id="rId4" action="ppaction://hlinksldjump"/>
          </p:cNvPr>
          <p:cNvSpPr txBox="1">
            <a:spLocks noGrp="1"/>
          </p:cNvSpPr>
          <p:nvPr>
            <p:ph type="title" idx="3"/>
          </p:nvPr>
        </p:nvSpPr>
        <p:spPr>
          <a:xfrm>
            <a:off x="2118448" y="184915"/>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1</a:t>
            </a:r>
            <a:endParaRPr dirty="0"/>
          </a:p>
        </p:txBody>
      </p:sp>
      <p:sp>
        <p:nvSpPr>
          <p:cNvPr id="170" name="Google Shape;170;p35">
            <a:hlinkClick r:id="rId5" action="ppaction://hlinksldjump"/>
          </p:cNvPr>
          <p:cNvSpPr txBox="1">
            <a:spLocks noGrp="1"/>
          </p:cNvSpPr>
          <p:nvPr>
            <p:ph type="title" idx="4"/>
          </p:nvPr>
        </p:nvSpPr>
        <p:spPr>
          <a:xfrm>
            <a:off x="2118448" y="1008084"/>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2</a:t>
            </a:r>
            <a:endParaRPr dirty="0"/>
          </a:p>
        </p:txBody>
      </p:sp>
      <p:sp>
        <p:nvSpPr>
          <p:cNvPr id="171" name="Google Shape;171;p35">
            <a:hlinkClick r:id="rId6" action="ppaction://hlinksldjump"/>
          </p:cNvPr>
          <p:cNvSpPr txBox="1">
            <a:spLocks noGrp="1"/>
          </p:cNvSpPr>
          <p:nvPr>
            <p:ph type="title" idx="6"/>
          </p:nvPr>
        </p:nvSpPr>
        <p:spPr>
          <a:xfrm>
            <a:off x="2136148" y="2654423"/>
            <a:ext cx="10722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4</a:t>
            </a:r>
            <a:endParaRPr dirty="0"/>
          </a:p>
        </p:txBody>
      </p:sp>
      <p:sp>
        <p:nvSpPr>
          <p:cNvPr id="172" name="Google Shape;172;p35">
            <a:hlinkClick r:id="rId7" action="ppaction://hlinksldjump"/>
          </p:cNvPr>
          <p:cNvSpPr txBox="1">
            <a:spLocks noGrp="1"/>
          </p:cNvSpPr>
          <p:nvPr>
            <p:ph type="title" idx="7"/>
          </p:nvPr>
        </p:nvSpPr>
        <p:spPr>
          <a:xfrm>
            <a:off x="5968300" y="215246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5</a:t>
            </a:r>
            <a:endParaRPr dirty="0"/>
          </a:p>
        </p:txBody>
      </p:sp>
      <p:sp>
        <p:nvSpPr>
          <p:cNvPr id="173" name="Google Shape;173;p35">
            <a:hlinkClick r:id="" action="ppaction://noaction"/>
          </p:cNvPr>
          <p:cNvSpPr txBox="1">
            <a:spLocks noGrp="1"/>
          </p:cNvSpPr>
          <p:nvPr>
            <p:ph type="title" idx="8"/>
          </p:nvPr>
        </p:nvSpPr>
        <p:spPr>
          <a:xfrm>
            <a:off x="5968300" y="3050672"/>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6</a:t>
            </a:r>
            <a:endParaRPr dirty="0"/>
          </a:p>
        </p:txBody>
      </p:sp>
      <p:sp>
        <p:nvSpPr>
          <p:cNvPr id="174" name="Google Shape;174;p35"/>
          <p:cNvSpPr txBox="1">
            <a:spLocks noGrp="1"/>
          </p:cNvSpPr>
          <p:nvPr>
            <p:ph type="ctrTitle" idx="9"/>
          </p:nvPr>
        </p:nvSpPr>
        <p:spPr>
          <a:xfrm>
            <a:off x="390296" y="96651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US" dirty="0"/>
              <a:t>Introduction</a:t>
            </a:r>
            <a:endParaRPr lang="fa-IR" dirty="0"/>
          </a:p>
        </p:txBody>
      </p:sp>
      <p:sp>
        <p:nvSpPr>
          <p:cNvPr id="176" name="Google Shape;176;p35"/>
          <p:cNvSpPr txBox="1">
            <a:spLocks noGrp="1"/>
          </p:cNvSpPr>
          <p:nvPr>
            <p:ph type="ctrTitle" idx="14"/>
          </p:nvPr>
        </p:nvSpPr>
        <p:spPr>
          <a:xfrm>
            <a:off x="390296" y="1851323"/>
            <a:ext cx="1974300" cy="577800"/>
          </a:xfrm>
          <a:prstGeom prst="rect">
            <a:avLst/>
          </a:prstGeom>
        </p:spPr>
        <p:txBody>
          <a:bodyPr spcFirstLastPara="1" wrap="square" lIns="91425" tIns="91425" rIns="91425" bIns="91425" anchor="b" anchorCtr="0">
            <a:noAutofit/>
          </a:bodyPr>
          <a:lstStyle/>
          <a:p>
            <a:pPr marL="0" lvl="0" indent="0" algn="just" rtl="0">
              <a:spcBef>
                <a:spcPts val="0"/>
              </a:spcBef>
              <a:spcAft>
                <a:spcPts val="0"/>
              </a:spcAft>
              <a:buClr>
                <a:schemeClr val="dk1"/>
              </a:buClr>
              <a:buSzPts val="1100"/>
              <a:buFont typeface="Arial"/>
              <a:buNone/>
            </a:pPr>
            <a:r>
              <a:rPr lang="en-US" dirty="0"/>
              <a:t>Proposed Real‑Time Power Quality Event Monitoring</a:t>
            </a:r>
            <a:endParaRPr lang="fa-IR" dirty="0"/>
          </a:p>
        </p:txBody>
      </p:sp>
      <p:sp>
        <p:nvSpPr>
          <p:cNvPr id="178" name="Google Shape;178;p35"/>
          <p:cNvSpPr txBox="1">
            <a:spLocks noGrp="1"/>
          </p:cNvSpPr>
          <p:nvPr>
            <p:ph type="ctrTitle" idx="16"/>
          </p:nvPr>
        </p:nvSpPr>
        <p:spPr>
          <a:xfrm>
            <a:off x="390296" y="2736130"/>
            <a:ext cx="1974300" cy="5778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a:buNone/>
            </a:pPr>
            <a:r>
              <a:rPr lang="en-US" dirty="0"/>
              <a:t>Real‑Time Implementation</a:t>
            </a:r>
            <a:endParaRPr lang="fa-IR" dirty="0"/>
          </a:p>
        </p:txBody>
      </p:sp>
      <p:sp>
        <p:nvSpPr>
          <p:cNvPr id="180" name="Google Shape;180;p35"/>
          <p:cNvSpPr txBox="1">
            <a:spLocks noGrp="1"/>
          </p:cNvSpPr>
          <p:nvPr>
            <p:ph type="ctrTitle" idx="18"/>
          </p:nvPr>
        </p:nvSpPr>
        <p:spPr>
          <a:xfrm>
            <a:off x="6661161" y="2152468"/>
            <a:ext cx="1974300" cy="5778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a:buNone/>
            </a:pPr>
            <a:r>
              <a:rPr lang="en-US" dirty="0"/>
              <a:t>Results</a:t>
            </a:r>
            <a:endParaRPr lang="fa-IR" dirty="0"/>
          </a:p>
        </p:txBody>
      </p:sp>
      <p:sp>
        <p:nvSpPr>
          <p:cNvPr id="182" name="Google Shape;182;p35"/>
          <p:cNvSpPr txBox="1">
            <a:spLocks noGrp="1"/>
          </p:cNvSpPr>
          <p:nvPr>
            <p:ph type="ctrTitle" idx="20"/>
          </p:nvPr>
        </p:nvSpPr>
        <p:spPr>
          <a:xfrm>
            <a:off x="6661161" y="3050672"/>
            <a:ext cx="1974300" cy="5778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chemeClr val="dk1"/>
              </a:buClr>
              <a:buSzPts val="1100"/>
              <a:buFont typeface="Arial"/>
              <a:buNone/>
            </a:pPr>
            <a:r>
              <a:rPr lang="en-US" dirty="0"/>
              <a:t>Discussion</a:t>
            </a:r>
            <a:endParaRPr lang="fa-IR" dirty="0"/>
          </a:p>
        </p:txBody>
      </p:sp>
      <p:cxnSp>
        <p:nvCxnSpPr>
          <p:cNvPr id="184" name="Google Shape;184;p35"/>
          <p:cNvCxnSpPr>
            <a:cxnSpLocks/>
          </p:cNvCxnSpPr>
          <p:nvPr/>
        </p:nvCxnSpPr>
        <p:spPr>
          <a:xfrm>
            <a:off x="3297225" y="0"/>
            <a:ext cx="0" cy="3102724"/>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a:cxnSpLocks/>
          </p:cNvCxnSpPr>
          <p:nvPr/>
        </p:nvCxnSpPr>
        <p:spPr>
          <a:xfrm>
            <a:off x="5861950" y="2098650"/>
            <a:ext cx="0" cy="3062850"/>
          </a:xfrm>
          <a:prstGeom prst="straightConnector1">
            <a:avLst/>
          </a:prstGeom>
          <a:noFill/>
          <a:ln w="9525" cap="flat" cmpd="sng">
            <a:solidFill>
              <a:srgbClr val="595959"/>
            </a:solidFill>
            <a:prstDash val="solid"/>
            <a:round/>
            <a:headEnd type="none" w="med" len="med"/>
            <a:tailEnd type="none" w="med" len="med"/>
          </a:ln>
        </p:spPr>
      </p:cxnSp>
      <p:sp>
        <p:nvSpPr>
          <p:cNvPr id="16" name="Google Shape;173;p35">
            <a:hlinkClick r:id="" action="ppaction://noaction"/>
            <a:extLst>
              <a:ext uri="{FF2B5EF4-FFF2-40B4-BE49-F238E27FC236}">
                <a16:creationId xmlns:a16="http://schemas.microsoft.com/office/drawing/2014/main" id="{8163665E-1951-E184-D825-F62D50C86CD0}"/>
              </a:ext>
            </a:extLst>
          </p:cNvPr>
          <p:cNvSpPr txBox="1">
            <a:spLocks/>
          </p:cNvSpPr>
          <p:nvPr/>
        </p:nvSpPr>
        <p:spPr>
          <a:xfrm>
            <a:off x="5968300" y="3948876"/>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B Titr" panose="00000700000000000000" pitchFamily="2" charset="-78"/>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US" dirty="0"/>
              <a:t>7</a:t>
            </a:r>
          </a:p>
        </p:txBody>
      </p:sp>
      <p:sp>
        <p:nvSpPr>
          <p:cNvPr id="17" name="Google Shape;182;p35">
            <a:extLst>
              <a:ext uri="{FF2B5EF4-FFF2-40B4-BE49-F238E27FC236}">
                <a16:creationId xmlns:a16="http://schemas.microsoft.com/office/drawing/2014/main" id="{83754DD6-8FF5-4318-C407-1E489AF000BB}"/>
              </a:ext>
            </a:extLst>
          </p:cNvPr>
          <p:cNvSpPr txBox="1">
            <a:spLocks/>
          </p:cNvSpPr>
          <p:nvPr/>
        </p:nvSpPr>
        <p:spPr>
          <a:xfrm>
            <a:off x="6661161" y="3948876"/>
            <a:ext cx="19743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1400"/>
              <a:buFont typeface="Exo 2"/>
              <a:buNone/>
              <a:defRPr sz="1400" b="1" i="0" u="none" strike="noStrike" cap="none">
                <a:solidFill>
                  <a:srgbClr val="434343"/>
                </a:solidFill>
                <a:latin typeface="Exo 2"/>
                <a:ea typeface="Exo 2"/>
                <a:cs typeface="B Titr" panose="00000700000000000000" pitchFamily="2" charset="-78"/>
                <a:sym typeface="Exo 2"/>
              </a:defRPr>
            </a:lvl1pPr>
            <a:lvl2pPr marR="0" lvl="1"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2pPr>
            <a:lvl3pPr marR="0" lvl="2"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3pPr>
            <a:lvl4pPr marR="0" lvl="3"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4pPr>
            <a:lvl5pPr marR="0" lvl="4"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5pPr>
            <a:lvl6pPr marR="0" lvl="5"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6pPr>
            <a:lvl7pPr marR="0" lvl="6"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7pPr>
            <a:lvl8pPr marR="0" lvl="7"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8pPr>
            <a:lvl9pPr marR="0" lvl="8" algn="l" rtl="0">
              <a:lnSpc>
                <a:spcPct val="100000"/>
              </a:lnSpc>
              <a:spcBef>
                <a:spcPts val="0"/>
              </a:spcBef>
              <a:spcAft>
                <a:spcPts val="0"/>
              </a:spcAft>
              <a:buClr>
                <a:schemeClr val="dk1"/>
              </a:buClr>
              <a:buSzPts val="1400"/>
              <a:buFont typeface="Exo 2"/>
              <a:buNone/>
              <a:defRPr sz="1400" b="0" i="0" u="none" strike="noStrike" cap="none">
                <a:solidFill>
                  <a:schemeClr val="dk1"/>
                </a:solidFill>
                <a:latin typeface="Exo 2"/>
                <a:ea typeface="Exo 2"/>
                <a:cs typeface="Exo 2"/>
                <a:sym typeface="Exo 2"/>
              </a:defRPr>
            </a:lvl9pPr>
          </a:lstStyle>
          <a:p>
            <a:pPr>
              <a:buClr>
                <a:schemeClr val="dk1"/>
              </a:buClr>
              <a:buSzPts val="1100"/>
              <a:buFont typeface="Arial"/>
              <a:buNone/>
            </a:pPr>
            <a:r>
              <a:rPr lang="en-US" dirty="0"/>
              <a:t>Conclusion</a:t>
            </a:r>
            <a:endParaRPr lang="fa-IR"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fade">
                                      <p:cBhvr>
                                        <p:cTn id="29" dur="1000"/>
                                        <p:tgtEl>
                                          <p:spTgt spid="173"/>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671915"/>
          </a:xfrm>
          <a:prstGeom prst="rect">
            <a:avLst/>
          </a:prstGeom>
          <a:noFill/>
        </p:spPr>
        <p:txBody>
          <a:bodyPr wrap="square">
            <a:spAutoFit/>
          </a:bodyPr>
          <a:lstStyle/>
          <a:p>
            <a:pPr marL="0" marR="0">
              <a:lnSpc>
                <a:spcPct val="107000"/>
              </a:lnSpc>
              <a:spcBef>
                <a:spcPts val="0"/>
              </a:spcBef>
              <a:spcAft>
                <a:spcPts val="0"/>
              </a:spcAft>
            </a:pPr>
            <a:r>
              <a:rPr lang="en-US" sz="1800" kern="100" dirty="0">
                <a:solidFill>
                  <a:srgbClr val="434343"/>
                </a:solidFill>
                <a:effectLst/>
                <a:highlight>
                  <a:srgbClr val="FDFDFD"/>
                </a:highlight>
                <a:latin typeface="Calibri" panose="020F0502020204030204" pitchFamily="34" charset="0"/>
                <a:ea typeface="Calibri" panose="020F0502020204030204" pitchFamily="34" charset="0"/>
                <a:cs typeface="Arial" panose="020B0604020202020204" pitchFamily="34" charset="0"/>
              </a:rPr>
              <a:t>In contrast, the VMD requires two parameters such as bandwidth and number of modes priorly. </a:t>
            </a:r>
          </a:p>
        </p:txBody>
      </p:sp>
      <p:sp>
        <p:nvSpPr>
          <p:cNvPr id="3" name="Title 2">
            <a:extLst>
              <a:ext uri="{FF2B5EF4-FFF2-40B4-BE49-F238E27FC236}">
                <a16:creationId xmlns:a16="http://schemas.microsoft.com/office/drawing/2014/main" id="{595839B3-1DF5-5307-781D-36337576F86F}"/>
              </a:ext>
            </a:extLst>
          </p:cNvPr>
          <p:cNvSpPr>
            <a:spLocks noGrp="1"/>
          </p:cNvSpPr>
          <p:nvPr>
            <p:ph type="ctrTitle"/>
          </p:nvPr>
        </p:nvSpPr>
        <p:spPr/>
        <p:txBody>
          <a:bodyPr/>
          <a:lstStyle/>
          <a:p>
            <a:r>
              <a:rPr lang="en-US" sz="2400" dirty="0"/>
              <a:t>VMD</a:t>
            </a:r>
            <a:endParaRPr lang="en-US" dirty="0"/>
          </a:p>
        </p:txBody>
      </p:sp>
    </p:spTree>
    <p:extLst>
      <p:ext uri="{BB962C8B-B14F-4D97-AF65-F5344CB8AC3E}">
        <p14:creationId xmlns:p14="http://schemas.microsoft.com/office/powerpoint/2010/main" val="311760267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2113334"/>
            <a:ext cx="7435340" cy="600101"/>
          </a:xfrm>
          <a:prstGeom prst="rect">
            <a:avLst/>
          </a:prstGeom>
          <a:noFill/>
        </p:spPr>
        <p:txBody>
          <a:bodyPr wrap="square">
            <a:spAutoFit/>
          </a:bodyPr>
          <a:lstStyle/>
          <a:p>
            <a:pPr marL="0" marR="0">
              <a:lnSpc>
                <a:spcPct val="107000"/>
              </a:lnSpc>
              <a:spcBef>
                <a:spcPts val="0"/>
              </a:spcBef>
              <a:spcAft>
                <a:spcPts val="0"/>
              </a:spcAft>
            </a:pPr>
            <a:r>
              <a:rPr lang="en-US" sz="1600" kern="100" dirty="0">
                <a:solidFill>
                  <a:srgbClr val="434343"/>
                </a:solidFill>
                <a:effectLst/>
                <a:highlight>
                  <a:srgbClr val="FDFDFD"/>
                </a:highlight>
                <a:latin typeface="+mj-lt"/>
                <a:ea typeface="Calibri" panose="020F0502020204030204" pitchFamily="34" charset="0"/>
                <a:cs typeface="Arial" panose="020B0604020202020204" pitchFamily="34" charset="0"/>
              </a:rPr>
              <a:t>Finally, each PQD detection and classification methods have its own advantages and limitations with respect to the specific application scenarios.</a:t>
            </a:r>
          </a:p>
        </p:txBody>
      </p:sp>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389498126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1668214"/>
          </a:xfrm>
          <a:prstGeom prst="rect">
            <a:avLst/>
          </a:prstGeom>
          <a:noFill/>
        </p:spPr>
        <p:txBody>
          <a:bodyPr wrap="square">
            <a:spAutoFit/>
          </a:bodyPr>
          <a:lstStyle/>
          <a:p>
            <a:pPr marL="0" marR="0">
              <a:lnSpc>
                <a:spcPct val="150000"/>
              </a:lnSpc>
              <a:spcBef>
                <a:spcPts val="0"/>
              </a:spcBef>
              <a:spcAft>
                <a:spcPts val="0"/>
              </a:spcAft>
            </a:pPr>
            <a:r>
              <a:rPr lang="en-US" kern="100" dirty="0">
                <a:solidFill>
                  <a:srgbClr val="434343"/>
                </a:solidFill>
                <a:latin typeface="+mn-lt"/>
                <a:cs typeface="Arial" panose="020B0604020202020204" pitchFamily="34" charset="0"/>
              </a:rPr>
              <a:t>Recent research into smart grid PQ monitoring has been focused on developing methods for detecting and identifying PQ and getting PQ indices from the smart meters. However, most commercially available smart meters are developed for energy monitoring purposes [19]. Even though the smart grid environment is expanding, PQ detection algorithms are missing on the smart meter</a:t>
            </a:r>
            <a:r>
              <a:rPr lang="fa-IR" kern="100" dirty="0">
                <a:solidFill>
                  <a:srgbClr val="434343"/>
                </a:solidFill>
                <a:latin typeface="+mn-lt"/>
                <a:cs typeface="Arial" panose="020B0604020202020204" pitchFamily="34" charset="0"/>
              </a:rPr>
              <a:t>.</a:t>
            </a:r>
          </a:p>
        </p:txBody>
      </p:sp>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950335" y="399572"/>
            <a:ext cx="5214300" cy="946200"/>
          </a:xfrm>
        </p:spPr>
        <p:txBody>
          <a:bodyPr/>
          <a:lstStyle/>
          <a:p>
            <a:pPr algn="l"/>
            <a:r>
              <a:rPr lang="en-US" dirty="0"/>
              <a:t>2.1 Related Works</a:t>
            </a:r>
          </a:p>
        </p:txBody>
      </p:sp>
    </p:spTree>
    <p:extLst>
      <p:ext uri="{BB962C8B-B14F-4D97-AF65-F5344CB8AC3E}">
        <p14:creationId xmlns:p14="http://schemas.microsoft.com/office/powerpoint/2010/main" val="43347967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588128"/>
            <a:ext cx="7435340" cy="2093971"/>
          </a:xfrm>
          <a:prstGeom prst="rect">
            <a:avLst/>
          </a:prstGeom>
          <a:noFill/>
        </p:spPr>
        <p:txBody>
          <a:bodyPr wrap="square">
            <a:spAutoFit/>
          </a:bodyPr>
          <a:lstStyle/>
          <a:p>
            <a:pPr>
              <a:lnSpc>
                <a:spcPct val="150000"/>
              </a:lnSpc>
              <a:spcAft>
                <a:spcPts val="800"/>
              </a:spcAft>
            </a:pPr>
            <a:r>
              <a:rPr lang="en-US" kern="100" dirty="0">
                <a:solidFill>
                  <a:srgbClr val="434343"/>
                </a:solidFill>
                <a:latin typeface="+mn-lt"/>
                <a:cs typeface="Arial" panose="020B0604020202020204" pitchFamily="34" charset="0"/>
              </a:rPr>
              <a:t>In [8], the authors proposed a framework for power quality disturbances using different deep learning techniques with the STFT. In this framework, seven power quality disturbances are detected using LSTM, CNN, CNN-LSTM. The authors reported results in the PC environment with the validation accuracy of 79.14% for LSTM, 84.58% for CNN, and 84.76% for CNN-LSTM, 83.66% for the CNN-LSTM with tuned hyperparameters.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00F87271-A9FA-926E-BF1A-0089B6114A23}"/>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82569853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1770806"/>
          </a:xfrm>
          <a:prstGeom prst="rect">
            <a:avLst/>
          </a:prstGeom>
          <a:noFill/>
        </p:spPr>
        <p:txBody>
          <a:bodyPr wrap="square">
            <a:spAutoFit/>
          </a:bodyPr>
          <a:lstStyle/>
          <a:p>
            <a:pPr>
              <a:lnSpc>
                <a:spcPct val="150000"/>
              </a:lnSpc>
              <a:spcAft>
                <a:spcPts val="800"/>
              </a:spcAft>
            </a:pPr>
            <a:r>
              <a:rPr lang="en-US" kern="100" dirty="0">
                <a:solidFill>
                  <a:srgbClr val="434343"/>
                </a:solidFill>
                <a:latin typeface="+mn-lt"/>
                <a:cs typeface="Arial" panose="020B0604020202020204" pitchFamily="34" charset="0"/>
              </a:rPr>
              <a:t>In [12], an online PQ event detection and identification system has been proposed based on the S-transform and ANN-based classifier. Furthermore, a hardware setup has been used for collecting real PQ data using NI-</a:t>
            </a:r>
            <a:r>
              <a:rPr lang="en-US" kern="100" dirty="0" err="1">
                <a:solidFill>
                  <a:srgbClr val="434343"/>
                </a:solidFill>
                <a:latin typeface="+mn-lt"/>
                <a:cs typeface="Arial" panose="020B0604020202020204" pitchFamily="34" charset="0"/>
              </a:rPr>
              <a:t>cDAQ</a:t>
            </a:r>
            <a:r>
              <a:rPr lang="en-US" kern="100" dirty="0">
                <a:solidFill>
                  <a:srgbClr val="434343"/>
                </a:solidFill>
                <a:latin typeface="+mn-lt"/>
                <a:cs typeface="Arial" panose="020B0604020202020204" pitchFamily="34" charset="0"/>
              </a:rPr>
              <a:t> and classifying PQ disturbances on the PC environment.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68141F97-B6E7-D520-298F-B811F9C45935}"/>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3932328042"/>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1447640"/>
          </a:xfrm>
          <a:prstGeom prst="rect">
            <a:avLst/>
          </a:prstGeom>
          <a:noFill/>
        </p:spPr>
        <p:txBody>
          <a:bodyPr wrap="square">
            <a:spAutoFit/>
          </a:bodyPr>
          <a:lstStyle/>
          <a:p>
            <a:pPr marL="0" marR="0">
              <a:lnSpc>
                <a:spcPct val="150000"/>
              </a:lnSpc>
              <a:spcBef>
                <a:spcPts val="0"/>
              </a:spcBef>
              <a:spcAft>
                <a:spcPts val="800"/>
              </a:spcAft>
            </a:pPr>
            <a:r>
              <a:rPr lang="en-US" kern="100" dirty="0">
                <a:solidFill>
                  <a:srgbClr val="434343"/>
                </a:solidFill>
                <a:effectLst/>
                <a:latin typeface="+mn-lt"/>
                <a:ea typeface="Calibri" panose="020F0502020204030204" pitchFamily="34" charset="0"/>
                <a:cs typeface="Arial" panose="020B0604020202020204" pitchFamily="34" charset="0"/>
              </a:rPr>
              <a:t>In [16], Liu et al. proposed an ensemble empirical mode decomposition and rank wavelet support vector machine based classification method for multiple PQ events on the real-time digital simulator (RTDS) platform. </a:t>
            </a:r>
          </a:p>
          <a:p>
            <a:pPr marL="0" marR="0">
              <a:lnSpc>
                <a:spcPct val="150000"/>
              </a:lnSpc>
              <a:spcBef>
                <a:spcPts val="0"/>
              </a:spcBef>
              <a:spcAft>
                <a:spcPts val="800"/>
              </a:spcAft>
            </a:pPr>
            <a:endParaRPr lang="en-US" kern="100" dirty="0">
              <a:solidFill>
                <a:srgbClr val="434343"/>
              </a:solidFill>
              <a:effectLst/>
              <a:latin typeface="+mn-lt"/>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3341789D-4B6B-8477-6294-2837ECE82AF5}"/>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423497443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2100511"/>
          </a:xfrm>
          <a:prstGeom prst="rect">
            <a:avLst/>
          </a:prstGeom>
          <a:noFill/>
        </p:spPr>
        <p:txBody>
          <a:bodyPr wrap="square">
            <a:spAutoFit/>
          </a:bodyPr>
          <a:lstStyle/>
          <a:p>
            <a:pPr>
              <a:lnSpc>
                <a:spcPct val="150000"/>
              </a:lnSpc>
              <a:spcAft>
                <a:spcPts val="800"/>
              </a:spcAft>
            </a:pPr>
            <a:r>
              <a:rPr lang="en-US" kern="100" dirty="0">
                <a:solidFill>
                  <a:srgbClr val="434343"/>
                </a:solidFill>
                <a:effectLst/>
                <a:latin typeface="+mn-lt"/>
                <a:ea typeface="Calibri" panose="020F0502020204030204" pitchFamily="34" charset="0"/>
                <a:cs typeface="Arial" panose="020B0604020202020204" pitchFamily="34" charset="0"/>
              </a:rPr>
              <a:t>In [17], Sahani et al. proposed the Hilbert Huang transform and weighted bi-directional extreme learning machine classification system. It uses the four simple features for identifying the PQ disturbances. Further, a hardware setup is developed for real-time power quality monitoring using TMS320C6713. However, by using these algorithms on the smart meter, the financial burden increases for PQ monitoring at various locations. </a:t>
            </a:r>
          </a:p>
          <a:p>
            <a:pPr marL="0" marR="0">
              <a:lnSpc>
                <a:spcPct val="150000"/>
              </a:lnSpc>
              <a:spcBef>
                <a:spcPts val="0"/>
              </a:spcBef>
              <a:spcAft>
                <a:spcPts val="800"/>
              </a:spcAft>
            </a:pPr>
            <a:endParaRPr lang="en-US" kern="100" dirty="0">
              <a:solidFill>
                <a:srgbClr val="434343"/>
              </a:solidFill>
              <a:effectLst/>
              <a:latin typeface="+mn-lt"/>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076401E7-53CA-D4FF-1D5A-403C442B3AFB}"/>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1638604945"/>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2506455"/>
          </a:xfrm>
          <a:prstGeom prst="rect">
            <a:avLst/>
          </a:prstGeom>
          <a:noFill/>
        </p:spPr>
        <p:txBody>
          <a:bodyPr wrap="square">
            <a:spAutoFit/>
          </a:bodyPr>
          <a:lstStyle/>
          <a:p>
            <a:pPr>
              <a:lnSpc>
                <a:spcPct val="150000"/>
              </a:lnSpc>
              <a:spcAft>
                <a:spcPts val="800"/>
              </a:spcAft>
            </a:pPr>
            <a:r>
              <a:rPr lang="en-US" kern="100" dirty="0">
                <a:solidFill>
                  <a:srgbClr val="434343"/>
                </a:solidFill>
                <a:latin typeface="+mn-lt"/>
                <a:cs typeface="Arial" panose="020B0604020202020204" pitchFamily="34" charset="0"/>
              </a:rPr>
              <a:t>In [21], the authors proposed two parallel stage VMD for identifying PQ disturbances with a decision tree. The proposed method uses four simple features for classifying 14 PQ disturbances and obtains a classification accuracy of 99.46%.For a PQ signal duration of 200 </a:t>
            </a:r>
            <a:r>
              <a:rPr lang="en-US" kern="100" dirty="0" err="1">
                <a:solidFill>
                  <a:srgbClr val="434343"/>
                </a:solidFill>
                <a:latin typeface="+mn-lt"/>
                <a:cs typeface="Arial" panose="020B0604020202020204" pitchFamily="34" charset="0"/>
              </a:rPr>
              <a:t>ms</a:t>
            </a:r>
            <a:r>
              <a:rPr lang="en-US" kern="100" dirty="0">
                <a:solidFill>
                  <a:srgbClr val="434343"/>
                </a:solidFill>
                <a:latin typeface="+mn-lt"/>
                <a:cs typeface="Arial" panose="020B0604020202020204" pitchFamily="34" charset="0"/>
              </a:rPr>
              <a:t>, the method reported a computational time of 180 </a:t>
            </a:r>
            <a:r>
              <a:rPr lang="en-US" kern="100" dirty="0" err="1">
                <a:solidFill>
                  <a:srgbClr val="434343"/>
                </a:solidFill>
                <a:latin typeface="+mn-lt"/>
                <a:cs typeface="Arial" panose="020B0604020202020204" pitchFamily="34" charset="0"/>
              </a:rPr>
              <a:t>ms.</a:t>
            </a:r>
            <a:r>
              <a:rPr lang="en-US" kern="100" dirty="0">
                <a:solidFill>
                  <a:srgbClr val="434343"/>
                </a:solidFill>
                <a:latin typeface="+mn-lt"/>
                <a:cs typeface="Arial" panose="020B0604020202020204" pitchFamily="34" charset="0"/>
              </a:rPr>
              <a:t> The authors demonstrated a hardware setup for detecting real PQ signals based on RTDS that utilizes a parallel processing block which is not available in low-end devices. </a:t>
            </a:r>
          </a:p>
          <a:p>
            <a:pPr marL="0" marR="0">
              <a:lnSpc>
                <a:spcPct val="150000"/>
              </a:lnSpc>
              <a:spcBef>
                <a:spcPts val="0"/>
              </a:spcBef>
              <a:spcAft>
                <a:spcPts val="800"/>
              </a:spcAft>
            </a:pPr>
            <a:endParaRPr lang="en-US" sz="1800"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6B75AD00-11D7-78BA-348C-D7AE1DBBB63C}"/>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71801652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045422"/>
            <a:ext cx="7435340" cy="4390369"/>
          </a:xfrm>
          <a:prstGeom prst="rect">
            <a:avLst/>
          </a:prstGeom>
          <a:noFill/>
        </p:spPr>
        <p:txBody>
          <a:bodyPr wrap="square">
            <a:spAutoFit/>
          </a:bodyPr>
          <a:lstStyle/>
          <a:p>
            <a:pPr>
              <a:lnSpc>
                <a:spcPct val="150000"/>
              </a:lnSpc>
              <a:spcAft>
                <a:spcPts val="800"/>
              </a:spcAft>
            </a:pPr>
            <a:r>
              <a:rPr lang="en-US" kern="100" dirty="0">
                <a:solidFill>
                  <a:srgbClr val="434343"/>
                </a:solidFill>
                <a:latin typeface="+mn-lt"/>
                <a:cs typeface="Arial" panose="020B0604020202020204" pitchFamily="34" charset="0"/>
              </a:rPr>
              <a:t>In [22], nine efficient features are extracted from the two-level decomposition of a discrete wavelet transform. The methodology is combined with support vector machine to identify the four PQ disturbances in the PQ signal.</a:t>
            </a:r>
          </a:p>
          <a:p>
            <a:pPr>
              <a:lnSpc>
                <a:spcPct val="150000"/>
              </a:lnSpc>
              <a:spcAft>
                <a:spcPts val="800"/>
              </a:spcAft>
            </a:pPr>
            <a:r>
              <a:rPr lang="en-US" kern="100" dirty="0">
                <a:solidFill>
                  <a:srgbClr val="434343"/>
                </a:solidFill>
                <a:latin typeface="+mn-lt"/>
                <a:cs typeface="Arial" panose="020B0604020202020204" pitchFamily="34" charset="0"/>
              </a:rPr>
              <a:t> It is developed for smart meter applications and have the following features: lightweight, fast, and low-computational resources.</a:t>
            </a:r>
          </a:p>
          <a:p>
            <a:pPr>
              <a:lnSpc>
                <a:spcPct val="150000"/>
              </a:lnSpc>
              <a:spcAft>
                <a:spcPts val="800"/>
              </a:spcAft>
            </a:pPr>
            <a:r>
              <a:rPr lang="en-US" kern="100" dirty="0">
                <a:solidFill>
                  <a:srgbClr val="434343"/>
                </a:solidFill>
                <a:latin typeface="+mn-lt"/>
                <a:cs typeface="Arial" panose="020B0604020202020204" pitchFamily="34" charset="0"/>
              </a:rPr>
              <a:t> In addition, it achieves an acceptable classification accuracy of 97%. </a:t>
            </a:r>
          </a:p>
          <a:p>
            <a:pPr>
              <a:lnSpc>
                <a:spcPct val="150000"/>
              </a:lnSpc>
              <a:spcAft>
                <a:spcPts val="800"/>
              </a:spcAft>
            </a:pPr>
            <a:r>
              <a:rPr lang="en-US" kern="100" dirty="0">
                <a:solidFill>
                  <a:srgbClr val="434343"/>
                </a:solidFill>
                <a:latin typeface="+mn-lt"/>
                <a:cs typeface="Arial" panose="020B0604020202020204" pitchFamily="34" charset="0"/>
              </a:rPr>
              <a:t>However, the author did not report any hardware setup. To meet real-time constraint, the higher end signal processing boards are required which increase the financial burden. </a:t>
            </a:r>
          </a:p>
          <a:p>
            <a:pPr>
              <a:lnSpc>
                <a:spcPct val="150000"/>
              </a:lnSpc>
              <a:spcAft>
                <a:spcPts val="800"/>
              </a:spcAft>
            </a:pPr>
            <a:r>
              <a:rPr lang="en-US" kern="100" dirty="0">
                <a:solidFill>
                  <a:srgbClr val="434343"/>
                </a:solidFill>
                <a:latin typeface="+mn-lt"/>
                <a:cs typeface="Arial" panose="020B0604020202020204" pitchFamily="34" charset="0"/>
              </a:rPr>
              <a:t>Although, all these techniques are well suited for offline purposes and developed in the personal computer (PC) environment.</a:t>
            </a:r>
          </a:p>
          <a:p>
            <a:pPr marL="0" marR="0">
              <a:lnSpc>
                <a:spcPct val="107000"/>
              </a:lnSpc>
              <a:spcBef>
                <a:spcPts val="0"/>
              </a:spcBef>
              <a:spcAft>
                <a:spcPts val="800"/>
              </a:spcAft>
            </a:pPr>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6B75AD00-11D7-78BA-348C-D7AE1DBBB63C}"/>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110946459"/>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2731453"/>
          </a:xfrm>
          <a:prstGeom prst="rect">
            <a:avLst/>
          </a:prstGeom>
          <a:noFill/>
        </p:spPr>
        <p:txBody>
          <a:bodyPr wrap="square">
            <a:spAutoFit/>
          </a:bodyPr>
          <a:lstStyle/>
          <a:p>
            <a:pPr>
              <a:lnSpc>
                <a:spcPct val="150000"/>
              </a:lnSpc>
              <a:spcAft>
                <a:spcPts val="800"/>
              </a:spcAft>
            </a:pPr>
            <a:r>
              <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rPr>
              <a:t>An extensive research is conducted on the recent PQD detection and classification methods. However, the existing works have research gaps as presented here. </a:t>
            </a:r>
          </a:p>
          <a:p>
            <a:pPr>
              <a:lnSpc>
                <a:spcPct val="150000"/>
              </a:lnSpc>
              <a:spcAft>
                <a:spcPts val="800"/>
              </a:spcAft>
            </a:pPr>
            <a:r>
              <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rPr>
              <a:t>Firstly, most of the methods are employed to detect more number of PQ disturbances. </a:t>
            </a:r>
          </a:p>
          <a:p>
            <a:pPr>
              <a:lnSpc>
                <a:spcPct val="150000"/>
              </a:lnSpc>
              <a:spcAft>
                <a:spcPts val="800"/>
              </a:spcAft>
            </a:pPr>
            <a:r>
              <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rPr>
              <a:t>However, most of the authors have not considered the real-time feasibility of the proposed framework. </a:t>
            </a:r>
          </a:p>
          <a:p>
            <a:pPr marL="0" marR="0">
              <a:lnSpc>
                <a:spcPct val="150000"/>
              </a:lnSpc>
              <a:spcBef>
                <a:spcPts val="0"/>
              </a:spcBef>
              <a:spcAft>
                <a:spcPts val="800"/>
              </a:spcAft>
            </a:pPr>
            <a:endPar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endParaRPr>
          </a:p>
          <a:p>
            <a:pPr marL="0" marR="0">
              <a:lnSpc>
                <a:spcPct val="150000"/>
              </a:lnSpc>
              <a:spcBef>
                <a:spcPts val="0"/>
              </a:spcBef>
              <a:spcAft>
                <a:spcPts val="800"/>
              </a:spcAft>
            </a:pPr>
            <a:endPar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6B75AD00-11D7-78BA-348C-D7AE1DBBB63C}"/>
              </a:ext>
            </a:extLst>
          </p:cNvPr>
          <p:cNvSpPr>
            <a:spLocks noGrp="1"/>
          </p:cNvSpPr>
          <p:nvPr>
            <p:ph type="ctrTitle"/>
          </p:nvPr>
        </p:nvSpPr>
        <p:spPr>
          <a:xfrm>
            <a:off x="854330" y="366199"/>
            <a:ext cx="5214300" cy="946200"/>
          </a:xfrm>
        </p:spPr>
        <p:txBody>
          <a:bodyPr/>
          <a:lstStyle/>
          <a:p>
            <a:pPr algn="l"/>
            <a:r>
              <a:rPr lang="en-US" dirty="0"/>
              <a:t>2.2 Research</a:t>
            </a:r>
            <a:r>
              <a:rPr lang="en-US" sz="1800" b="1" kern="100" dirty="0">
                <a:effectLst/>
                <a:latin typeface="Calibri" panose="020F0502020204030204" pitchFamily="34" charset="0"/>
                <a:ea typeface="Calibri" panose="020F0502020204030204" pitchFamily="34" charset="0"/>
                <a:cs typeface="Arial" panose="020B0604020202020204" pitchFamily="34" charset="0"/>
              </a:rPr>
              <a:t> </a:t>
            </a:r>
            <a:r>
              <a:rPr lang="en-US" dirty="0"/>
              <a:t>Gap</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Tree>
    <p:extLst>
      <p:ext uri="{BB962C8B-B14F-4D97-AF65-F5344CB8AC3E}">
        <p14:creationId xmlns:p14="http://schemas.microsoft.com/office/powerpoint/2010/main" val="220824822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162535" y="3060067"/>
            <a:ext cx="5005500" cy="10221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en-US" sz="4000" dirty="0"/>
              <a:t>Abstract</a:t>
            </a:r>
            <a:endParaRPr dirty="0"/>
          </a:p>
        </p:txBody>
      </p:sp>
      <p:sp>
        <p:nvSpPr>
          <p:cNvPr id="192" name="Google Shape;192;p36"/>
          <p:cNvSpPr txBox="1">
            <a:spLocks noGrp="1"/>
          </p:cNvSpPr>
          <p:nvPr>
            <p:ph type="title" idx="2"/>
          </p:nvPr>
        </p:nvSpPr>
        <p:spPr>
          <a:xfrm flipH="1">
            <a:off x="0" y="2330650"/>
            <a:ext cx="2979300" cy="754500"/>
          </a:xfrm>
          <a:prstGeom prst="rect">
            <a:avLst/>
          </a:prstGeom>
        </p:spPr>
        <p:txBody>
          <a:bodyPr spcFirstLastPara="1" wrap="square" lIns="91425" tIns="91425" rIns="91425" bIns="91425" anchor="ctr" anchorCtr="0">
            <a:noAutofit/>
          </a:bodyPr>
          <a:lstStyle/>
          <a:p>
            <a:pPr marL="0" lvl="0" indent="0" algn="r" rtl="1">
              <a:spcBef>
                <a:spcPts val="0"/>
              </a:spcBef>
              <a:spcAft>
                <a:spcPts val="0"/>
              </a:spcAft>
              <a:buNone/>
            </a:pPr>
            <a:r>
              <a:rPr lang="en-US" sz="8000" dirty="0">
                <a:latin typeface="Exo 2" panose="020B0604020202020204" charset="0"/>
              </a:rPr>
              <a:t>01</a:t>
            </a:r>
            <a:endParaRPr sz="8000" dirty="0">
              <a:latin typeface="Exo 2" panose="020B0604020202020204" charset="0"/>
            </a:endParaRPr>
          </a:p>
        </p:txBody>
      </p:sp>
      <p:cxnSp>
        <p:nvCxnSpPr>
          <p:cNvPr id="194" name="Google Shape;194;p36"/>
          <p:cNvCxnSpPr>
            <a:cxnSpLocks/>
          </p:cNvCxnSpPr>
          <p:nvPr/>
        </p:nvCxnSpPr>
        <p:spPr>
          <a:xfrm>
            <a:off x="0" y="4028275"/>
            <a:ext cx="615315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1766189"/>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Secondly, the implementations of the existing frameworks require high-end signal processing boards such as RTDS, TMS320C6713DSP, etc. and their performance was not studied on a low-resource computing platforms. </a:t>
            </a: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It is the most important factor in reducing the overall cost of smart metering. </a:t>
            </a:r>
          </a:p>
          <a:p>
            <a:pPr marL="0" marR="0">
              <a:lnSpc>
                <a:spcPct val="107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6B75AD00-11D7-78BA-348C-D7AE1DBBB63C}"/>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3744492651"/>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1209370"/>
          </a:xfrm>
          <a:prstGeom prst="rect">
            <a:avLst/>
          </a:prstGeom>
          <a:noFill/>
        </p:spPr>
        <p:txBody>
          <a:bodyPr wrap="square">
            <a:spAutoFit/>
          </a:bodyPr>
          <a:lstStyle/>
          <a:p>
            <a:pPr marL="0" marR="0">
              <a:lnSpc>
                <a:spcPct val="107000"/>
              </a:lnSpc>
              <a:spcBef>
                <a:spcPts val="0"/>
              </a:spcBef>
              <a:spcAft>
                <a:spcPts val="800"/>
              </a:spcAft>
            </a:pPr>
            <a:r>
              <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rPr>
              <a:t>Thirdly, most of the frameworks uses 10 cycles window information for identifying PQ disturbances that limits the timely PQ events detection. </a:t>
            </a:r>
          </a:p>
          <a:p>
            <a:pPr>
              <a:lnSpc>
                <a:spcPct val="107000"/>
              </a:lnSpc>
              <a:spcAft>
                <a:spcPts val="800"/>
              </a:spcAft>
            </a:pPr>
            <a:r>
              <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rPr>
              <a:t>It is the most important factor in reducing the overall cost of smart metering. </a:t>
            </a:r>
          </a:p>
          <a:p>
            <a:pPr marL="0" marR="0">
              <a:lnSpc>
                <a:spcPct val="107000"/>
              </a:lnSpc>
              <a:spcBef>
                <a:spcPts val="0"/>
              </a:spcBef>
              <a:spcAft>
                <a:spcPts val="800"/>
              </a:spcAft>
            </a:pPr>
            <a:endPar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6B75AD00-11D7-78BA-348C-D7AE1DBBB63C}"/>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3981040190"/>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1028423"/>
          </a:xfrm>
          <a:prstGeom prst="rect">
            <a:avLst/>
          </a:prstGeom>
          <a:noFill/>
        </p:spPr>
        <p:txBody>
          <a:bodyPr wrap="square">
            <a:spAutoFit/>
          </a:bodyPr>
          <a:lstStyle/>
          <a:p>
            <a:pPr marL="0" marR="0">
              <a:lnSpc>
                <a:spcPct val="150000"/>
              </a:lnSpc>
              <a:spcBef>
                <a:spcPts val="0"/>
              </a:spcBef>
              <a:spcAft>
                <a:spcPts val="800"/>
              </a:spcAft>
            </a:pPr>
            <a:r>
              <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rPr>
              <a:t>Finally, since the computational resources are limited in low-cost DSP boards, investigating light-weight signal processing and classification techniques is highly demanded ensuring accurate and reliable detection of primary PQ disturbances.</a:t>
            </a:r>
          </a:p>
        </p:txBody>
      </p:sp>
      <p:sp>
        <p:nvSpPr>
          <p:cNvPr id="3" name="Title 2">
            <a:extLst>
              <a:ext uri="{FF2B5EF4-FFF2-40B4-BE49-F238E27FC236}">
                <a16:creationId xmlns:a16="http://schemas.microsoft.com/office/drawing/2014/main" id="{6B75AD00-11D7-78BA-348C-D7AE1DBBB63C}"/>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1256961407"/>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10" name="Google Shape;662;p56">
            <a:extLst>
              <a:ext uri="{FF2B5EF4-FFF2-40B4-BE49-F238E27FC236}">
                <a16:creationId xmlns:a16="http://schemas.microsoft.com/office/drawing/2014/main" id="{F4C99F9B-9CC1-76C0-5143-8A793B1832AA}"/>
              </a:ext>
            </a:extLst>
          </p:cNvPr>
          <p:cNvSpPr txBox="1">
            <a:spLocks noGrp="1"/>
          </p:cNvSpPr>
          <p:nvPr>
            <p:ph type="ctrTitle"/>
          </p:nvPr>
        </p:nvSpPr>
        <p:spPr>
          <a:xfrm flipH="1">
            <a:off x="1053819" y="2316265"/>
            <a:ext cx="7036361" cy="1365300"/>
          </a:xfrm>
          <a:prstGeom prst="rect">
            <a:avLst/>
          </a:prstGeom>
        </p:spPr>
        <p:txBody>
          <a:bodyPr spcFirstLastPara="1" wrap="square" lIns="91425" tIns="91425" rIns="91425" bIns="91425" anchor="b" anchorCtr="0">
            <a:noAutofit/>
          </a:bodyPr>
          <a:lstStyle/>
          <a:p>
            <a:pPr marL="0" marR="0" algn="l">
              <a:lnSpc>
                <a:spcPct val="150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Thus, developing affordable smart metering with PQ monitoring has become more important to provide feasible PQ event information for consumers.</a:t>
            </a:r>
          </a:p>
        </p:txBody>
      </p:sp>
    </p:spTree>
    <p:extLst>
      <p:ext uri="{BB962C8B-B14F-4D97-AF65-F5344CB8AC3E}">
        <p14:creationId xmlns:p14="http://schemas.microsoft.com/office/powerpoint/2010/main" val="3202781603"/>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348598"/>
            <a:ext cx="7435340" cy="3377784"/>
          </a:xfrm>
          <a:prstGeom prst="rect">
            <a:avLst/>
          </a:prstGeom>
          <a:noFill/>
        </p:spPr>
        <p:txBody>
          <a:bodyPr wrap="square">
            <a:spAutoFit/>
          </a:bodyPr>
          <a:lstStyle/>
          <a:p>
            <a:pPr marL="0" marR="0">
              <a:lnSpc>
                <a:spcPct val="150000"/>
              </a:lnSpc>
              <a:spcBef>
                <a:spcPts val="0"/>
              </a:spcBef>
              <a:spcAft>
                <a:spcPts val="800"/>
              </a:spcAft>
            </a:pPr>
            <a:r>
              <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rPr>
              <a:t>The goal of this paper is to develop a real-time signal processing algorithm with lower complexity for PQ event monitoring in a smart meter application.</a:t>
            </a:r>
          </a:p>
          <a:p>
            <a:pPr>
              <a:lnSpc>
                <a:spcPct val="150000"/>
              </a:lnSpc>
              <a:spcAft>
                <a:spcPts val="800"/>
              </a:spcAft>
            </a:pPr>
            <a:r>
              <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rPr>
              <a:t> In this aspect, a new PQ methodology has been developed with Hilbert transform method that uses a sample-to-sample process for the disturbance detection.</a:t>
            </a:r>
          </a:p>
          <a:p>
            <a:pPr>
              <a:lnSpc>
                <a:spcPct val="150000"/>
              </a:lnSpc>
              <a:spcAft>
                <a:spcPts val="800"/>
              </a:spcAft>
            </a:pPr>
            <a:r>
              <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rPr>
              <a:t> The proposed framework consists of digital filtering, Hilbert transform, feature extraction, fuzzy classifier, and threshold-based classifier. </a:t>
            </a:r>
          </a:p>
          <a:p>
            <a:pPr>
              <a:lnSpc>
                <a:spcPct val="150000"/>
              </a:lnSpc>
              <a:spcAft>
                <a:spcPts val="800"/>
              </a:spcAft>
            </a:pPr>
            <a:r>
              <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rPr>
              <a:t>The methodology can detect and classify the PQ events into normal, swell, sag, interruption, harmonics, and oscillatory transients.</a:t>
            </a:r>
          </a:p>
          <a:p>
            <a:pPr marL="0" marR="0">
              <a:lnSpc>
                <a:spcPct val="150000"/>
              </a:lnSpc>
              <a:spcBef>
                <a:spcPts val="0"/>
              </a:spcBef>
              <a:spcAft>
                <a:spcPts val="800"/>
              </a:spcAft>
            </a:pPr>
            <a:endParaRPr lang="en-US" kern="100" dirty="0">
              <a:solidFill>
                <a:srgbClr val="434343"/>
              </a:solidFill>
              <a:effectLst/>
              <a:latin typeface="Calibri" panose="020F0502020204030204" pitchFamily="34" charset="0"/>
              <a:ea typeface="Calibri" panose="020F0502020204030204" pitchFamily="34" charset="0"/>
              <a:cs typeface="Arial" panose="020B0604020202020204" pitchFamily="34" charset="0"/>
            </a:endParaRPr>
          </a:p>
        </p:txBody>
      </p:sp>
      <p:sp>
        <p:nvSpPr>
          <p:cNvPr id="3" name="Title 2">
            <a:extLst>
              <a:ext uri="{FF2B5EF4-FFF2-40B4-BE49-F238E27FC236}">
                <a16:creationId xmlns:a16="http://schemas.microsoft.com/office/drawing/2014/main" id="{6B75AD00-11D7-78BA-348C-D7AE1DBBB63C}"/>
              </a:ext>
            </a:extLst>
          </p:cNvPr>
          <p:cNvSpPr>
            <a:spLocks noGrp="1"/>
          </p:cNvSpPr>
          <p:nvPr>
            <p:ph type="ctrTitle"/>
          </p:nvPr>
        </p:nvSpPr>
        <p:spPr>
          <a:xfrm>
            <a:off x="854330" y="417118"/>
            <a:ext cx="5214300" cy="946200"/>
          </a:xfrm>
        </p:spPr>
        <p:txBody>
          <a:bodyPr/>
          <a:lstStyle/>
          <a:p>
            <a:pPr algn="l"/>
            <a:r>
              <a:rPr lang="en-US" dirty="0"/>
              <a:t>2.3 Major Contributions </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Tree>
    <p:extLst>
      <p:ext uri="{BB962C8B-B14F-4D97-AF65-F5344CB8AC3E}">
        <p14:creationId xmlns:p14="http://schemas.microsoft.com/office/powerpoint/2010/main" val="590748223"/>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3172600"/>
          </a:xfrm>
          <a:prstGeom prst="rect">
            <a:avLst/>
          </a:prstGeom>
          <a:noFill/>
        </p:spPr>
        <p:txBody>
          <a:bodyPr wrap="square">
            <a:spAutoFit/>
          </a:bodyPr>
          <a:lstStyle/>
          <a:p>
            <a:pPr>
              <a:lnSpc>
                <a:spcPct val="150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The proposed PQ framework is implemented on the TMS320F28379D Launchpad computing platform to demonstrate the real-time feasibility of the proposed PQ monitoring system along with various simulation studies in MATLAB. The real-time system is built around the Launchpad board that is interfaced with PQ data acquisition hardware and a visualization interface on a PC to display power line waveform and PQD information. </a:t>
            </a:r>
          </a:p>
          <a:p>
            <a:pPr>
              <a:lnSpc>
                <a:spcPct val="150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experimental results demonstrate that the proposed real-time PQ monitoring system is suitable for industrial and domestic smart metering with continuous PQ event monitoring for timely detection of power quality disturbances. </a:t>
            </a:r>
          </a:p>
          <a:p>
            <a:pPr marL="0" marR="0">
              <a:lnSpc>
                <a:spcPct val="150000"/>
              </a:lnSpc>
              <a:spcBef>
                <a:spcPts val="0"/>
              </a:spcBef>
              <a:spcAft>
                <a:spcPts val="800"/>
              </a:spcAft>
            </a:pP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77915AAF-4C3E-D7BF-F58D-66B9C0AA8F00}"/>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3487509495"/>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1703030"/>
          </a:xfrm>
          <a:prstGeom prst="rect">
            <a:avLst/>
          </a:prstGeom>
          <a:noFill/>
        </p:spPr>
        <p:txBody>
          <a:bodyPr wrap="square">
            <a:spAutoFit/>
          </a:bodyPr>
          <a:lstStyle/>
          <a:p>
            <a:pPr marL="0" marR="0">
              <a:lnSpc>
                <a:spcPct val="150000"/>
              </a:lnSpc>
              <a:spcBef>
                <a:spcPts val="0"/>
              </a:spcBef>
              <a:spcAft>
                <a:spcPts val="800"/>
              </a:spcAft>
            </a:pPr>
            <a:r>
              <a:rPr lang="en-US" sz="1800" kern="100" dirty="0">
                <a:solidFill>
                  <a:srgbClr val="434343"/>
                </a:solidFill>
                <a:effectLst/>
                <a:latin typeface="+mn-lt"/>
                <a:ea typeface="Calibri" panose="020F0502020204030204" pitchFamily="34" charset="0"/>
                <a:cs typeface="Arial" panose="020B0604020202020204" pitchFamily="34" charset="0"/>
              </a:rPr>
              <a:t>The major contribution of the presented work includes developing a lightweight, sample-to-sample, and real-time PQ event monitoring system and designing the low-cost hardware setup for the PQ event detection.</a:t>
            </a:r>
          </a:p>
        </p:txBody>
      </p:sp>
      <p:sp>
        <p:nvSpPr>
          <p:cNvPr id="4" name="Title 3">
            <a:extLst>
              <a:ext uri="{FF2B5EF4-FFF2-40B4-BE49-F238E27FC236}">
                <a16:creationId xmlns:a16="http://schemas.microsoft.com/office/drawing/2014/main" id="{77915AAF-4C3E-D7BF-F58D-66B9C0AA8F00}"/>
              </a:ext>
            </a:extLst>
          </p:cNvPr>
          <p:cNvSpPr>
            <a:spLocks noGrp="1"/>
          </p:cNvSpPr>
          <p:nvPr>
            <p:ph type="ctrTitle"/>
          </p:nvPr>
        </p:nvSpPr>
        <p:spPr/>
        <p:txBody>
          <a:bodyPr/>
          <a:lstStyle/>
          <a:p>
            <a:endParaRPr lang="en-US" dirty="0"/>
          </a:p>
        </p:txBody>
      </p:sp>
    </p:spTree>
    <p:extLst>
      <p:ext uri="{BB962C8B-B14F-4D97-AF65-F5344CB8AC3E}">
        <p14:creationId xmlns:p14="http://schemas.microsoft.com/office/powerpoint/2010/main" val="1627598568"/>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854330" y="1445889"/>
            <a:ext cx="7435340" cy="2464521"/>
          </a:xfrm>
          <a:prstGeom prst="rect">
            <a:avLst/>
          </a:prstGeom>
          <a:noFill/>
        </p:spPr>
        <p:txBody>
          <a:bodyPr wrap="square">
            <a:spAutoFit/>
          </a:bodyPr>
          <a:lstStyle/>
          <a:p>
            <a:pPr marL="342900" marR="0" indent="-342900">
              <a:lnSpc>
                <a:spcPct val="107000"/>
              </a:lnSpc>
              <a:spcBef>
                <a:spcPts val="0"/>
              </a:spcBef>
              <a:spcAft>
                <a:spcPts val="800"/>
              </a:spcAft>
              <a:buAutoNum type="arabicPeriod"/>
            </a:pPr>
            <a:r>
              <a:rPr lang="en-US" kern="100" dirty="0">
                <a:effectLst/>
                <a:latin typeface="Calibri" panose="020F0502020204030204" pitchFamily="34" charset="0"/>
                <a:ea typeface="Calibri" panose="020F0502020204030204" pitchFamily="34" charset="0"/>
                <a:cs typeface="Arial" panose="020B0604020202020204" pitchFamily="34" charset="0"/>
              </a:rPr>
              <a:t>Proposed a lightweight signal processing technique for detecting and classifying power quality events using Hilbert transform.</a:t>
            </a:r>
          </a:p>
          <a:p>
            <a:pPr marL="342900" indent="-342900">
              <a:lnSpc>
                <a:spcPct val="107000"/>
              </a:lnSpc>
              <a:spcAft>
                <a:spcPts val="800"/>
              </a:spcAft>
              <a:buFont typeface="Arial"/>
              <a:buAutoNum type="arabicPeriod"/>
            </a:pPr>
            <a:r>
              <a:rPr lang="en-US" kern="100" dirty="0">
                <a:effectLst/>
                <a:latin typeface="Calibri" panose="020F0502020204030204" pitchFamily="34" charset="0"/>
                <a:ea typeface="Calibri" panose="020F0502020204030204" pitchFamily="34" charset="0"/>
                <a:cs typeface="Arial" panose="020B0604020202020204" pitchFamily="34" charset="0"/>
              </a:rPr>
              <a:t> This approach adequately depicts the nature of six PQ events with four simple and essential features. </a:t>
            </a:r>
          </a:p>
          <a:p>
            <a:pPr marL="342900" indent="-342900">
              <a:lnSpc>
                <a:spcPct val="107000"/>
              </a:lnSpc>
              <a:spcAft>
                <a:spcPts val="800"/>
              </a:spcAft>
              <a:buFont typeface="Arial"/>
              <a:buAutoNum type="arabicPeriod"/>
            </a:pPr>
            <a:r>
              <a:rPr lang="en-US" kern="100" dirty="0">
                <a:effectLst/>
                <a:latin typeface="Calibri" panose="020F0502020204030204" pitchFamily="34" charset="0"/>
                <a:ea typeface="Calibri" panose="020F0502020204030204" pitchFamily="34" charset="0"/>
                <a:cs typeface="Arial" panose="020B0604020202020204" pitchFamily="34" charset="0"/>
              </a:rPr>
              <a:t>The suggested method can accurately recognize and categorize PQ events in a noisy and noise-free environment.</a:t>
            </a:r>
          </a:p>
          <a:p>
            <a:pPr marL="342900" indent="-342900">
              <a:lnSpc>
                <a:spcPct val="107000"/>
              </a:lnSpc>
              <a:spcAft>
                <a:spcPts val="800"/>
              </a:spcAft>
              <a:buFont typeface="Arial"/>
              <a:buAutoNum type="arabicPeriod"/>
            </a:pPr>
            <a:r>
              <a:rPr lang="en-US" kern="100" dirty="0">
                <a:effectLst/>
                <a:latin typeface="Calibri" panose="020F0502020204030204" pitchFamily="34" charset="0"/>
                <a:ea typeface="Calibri" panose="020F0502020204030204" pitchFamily="34" charset="0"/>
                <a:cs typeface="Arial" panose="020B0604020202020204" pitchFamily="34" charset="0"/>
              </a:rPr>
              <a:t>This paper demonstrates the implementation and real-time feasibility of the proposed technique on a hardware platform. It compares with a standard fluke power analyzer to show the performance superiority in terms of the magnitude and duration of the events.</a:t>
            </a:r>
          </a:p>
        </p:txBody>
      </p:sp>
      <p:sp>
        <p:nvSpPr>
          <p:cNvPr id="4" name="Title 3">
            <a:extLst>
              <a:ext uri="{FF2B5EF4-FFF2-40B4-BE49-F238E27FC236}">
                <a16:creationId xmlns:a16="http://schemas.microsoft.com/office/drawing/2014/main" id="{77915AAF-4C3E-D7BF-F58D-66B9C0AA8F00}"/>
              </a:ext>
            </a:extLst>
          </p:cNvPr>
          <p:cNvSpPr>
            <a:spLocks noGrp="1"/>
          </p:cNvSpPr>
          <p:nvPr>
            <p:ph type="ctrTitle"/>
          </p:nvPr>
        </p:nvSpPr>
        <p:spPr>
          <a:xfrm>
            <a:off x="1192670" y="499689"/>
            <a:ext cx="6758660" cy="946200"/>
          </a:xfrm>
        </p:spPr>
        <p:txBody>
          <a:bodyPr/>
          <a:lstStyle/>
          <a:p>
            <a:r>
              <a:rPr lang="en-US" sz="1800" kern="100" dirty="0">
                <a:effectLst/>
                <a:latin typeface="Calibri" panose="020F0502020204030204" pitchFamily="34" charset="0"/>
                <a:ea typeface="Calibri" panose="020F0502020204030204" pitchFamily="34" charset="0"/>
                <a:cs typeface="Arial" panose="020B0604020202020204" pitchFamily="34" charset="0"/>
              </a:rPr>
              <a:t> The main features of the proposed PQD algorithm are as follows</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Tree>
    <p:extLst>
      <p:ext uri="{BB962C8B-B14F-4D97-AF65-F5344CB8AC3E}">
        <p14:creationId xmlns:p14="http://schemas.microsoft.com/office/powerpoint/2010/main" val="934554429"/>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4"/>
          <p:cNvSpPr txBox="1">
            <a:spLocks noGrp="1"/>
          </p:cNvSpPr>
          <p:nvPr>
            <p:ph type="ctrTitle"/>
          </p:nvPr>
        </p:nvSpPr>
        <p:spPr>
          <a:xfrm flipH="1">
            <a:off x="4389784" y="1615411"/>
            <a:ext cx="5195700" cy="1921200"/>
          </a:xfrm>
          <a:prstGeom prst="rect">
            <a:avLst/>
          </a:prstGeom>
        </p:spPr>
        <p:txBody>
          <a:bodyPr spcFirstLastPara="1" wrap="square" lIns="91425" tIns="91425" rIns="91425" bIns="91425" anchor="ctr" anchorCtr="0">
            <a:noAutofit/>
          </a:bodyPr>
          <a:lstStyle/>
          <a:p>
            <a:pPr marL="0" lvl="0" indent="0" algn="l">
              <a:spcBef>
                <a:spcPts val="0"/>
              </a:spcBef>
              <a:spcAft>
                <a:spcPts val="0"/>
              </a:spcAft>
              <a:buNone/>
            </a:pPr>
            <a:r>
              <a:rPr lang="en-US" sz="2800" dirty="0"/>
              <a:t>Proposed Real‑Time Power Quality Event Monitoring</a:t>
            </a:r>
            <a:endParaRPr sz="2800" dirty="0"/>
          </a:p>
        </p:txBody>
      </p:sp>
      <p:sp>
        <p:nvSpPr>
          <p:cNvPr id="346" name="Google Shape;346;p44"/>
          <p:cNvSpPr txBox="1">
            <a:spLocks noGrp="1"/>
          </p:cNvSpPr>
          <p:nvPr>
            <p:ph type="title" idx="2"/>
          </p:nvPr>
        </p:nvSpPr>
        <p:spPr>
          <a:xfrm flipH="1">
            <a:off x="4266375" y="735358"/>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latin typeface="Exo 2" panose="020B0604020202020204" charset="0"/>
              </a:rPr>
              <a:t>03</a:t>
            </a:r>
            <a:endParaRPr dirty="0">
              <a:latin typeface="Exo 2" panose="020B0604020202020204" charset="0"/>
            </a:endParaRPr>
          </a:p>
        </p:txBody>
      </p:sp>
      <p:cxnSp>
        <p:nvCxnSpPr>
          <p:cNvPr id="347" name="Google Shape;347;p44"/>
          <p:cNvCxnSpPr>
            <a:cxnSpLocks/>
          </p:cNvCxnSpPr>
          <p:nvPr/>
        </p:nvCxnSpPr>
        <p:spPr>
          <a:xfrm>
            <a:off x="4264975" y="3532284"/>
            <a:ext cx="4922450" cy="0"/>
          </a:xfrm>
          <a:prstGeom prst="straightConnector1">
            <a:avLst/>
          </a:prstGeom>
          <a:noFill/>
          <a:ln w="9525" cap="flat" cmpd="sng">
            <a:solidFill>
              <a:srgbClr val="434343"/>
            </a:solidFill>
            <a:prstDash val="solid"/>
            <a:round/>
            <a:headEnd type="none" w="med" len="med"/>
            <a:tailEnd type="none" w="med" len="med"/>
          </a:ln>
        </p:spPr>
      </p:cxnSp>
      <p:grpSp>
        <p:nvGrpSpPr>
          <p:cNvPr id="348" name="Google Shape;348;p44"/>
          <p:cNvGrpSpPr/>
          <p:nvPr/>
        </p:nvGrpSpPr>
        <p:grpSpPr>
          <a:xfrm>
            <a:off x="8089940" y="561326"/>
            <a:ext cx="423413" cy="421569"/>
            <a:chOff x="7703675" y="2541175"/>
            <a:chExt cx="499425" cy="497250"/>
          </a:xfrm>
        </p:grpSpPr>
        <p:sp>
          <p:nvSpPr>
            <p:cNvPr id="349" name="Google Shape;349;p44"/>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4"/>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4"/>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4"/>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4"/>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 name="Google Shape;354;p44">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347"/>
                                        </p:tgtEl>
                                        <p:attrNameLst>
                                          <p:attrName>style.visibility</p:attrName>
                                        </p:attrNameLst>
                                      </p:cBhvr>
                                      <p:to>
                                        <p:strVal val="visible"/>
                                      </p:to>
                                    </p:set>
                                    <p:anim calcmode="lin" valueType="num">
                                      <p:cBhvr additive="base">
                                        <p:cTn id="7" dur="1000"/>
                                        <p:tgtEl>
                                          <p:spTgt spid="34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46"/>
                                        </p:tgtEl>
                                        <p:attrNameLst>
                                          <p:attrName>style.visibility</p:attrName>
                                        </p:attrNameLst>
                                      </p:cBhvr>
                                      <p:to>
                                        <p:strVal val="visible"/>
                                      </p:to>
                                    </p:set>
                                    <p:animEffect transition="in" filter="fade">
                                      <p:cBhvr>
                                        <p:cTn id="11" dur="800"/>
                                        <p:tgtEl>
                                          <p:spTgt spid="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443075" y="1204516"/>
            <a:ext cx="8307131" cy="1367234"/>
          </a:xfrm>
          <a:prstGeom prst="rect">
            <a:avLst/>
          </a:prstGeom>
          <a:noFill/>
        </p:spPr>
        <p:txBody>
          <a:bodyPr wrap="square">
            <a:spAutoFit/>
          </a:bodyPr>
          <a:lstStyle/>
          <a:p>
            <a:pPr algn="just">
              <a:lnSpc>
                <a:spcPct val="107000"/>
              </a:lnSpc>
              <a:spcAft>
                <a:spcPts val="800"/>
              </a:spcAft>
            </a:pPr>
            <a:r>
              <a:rPr lang="en-US" sz="1800" kern="100" dirty="0">
                <a:latin typeface="Calibri" panose="020F0502020204030204" pitchFamily="34" charset="0"/>
                <a:ea typeface="Calibri" panose="020F0502020204030204" pitchFamily="34" charset="0"/>
                <a:cs typeface="Arial" panose="020B0604020202020204" pitchFamily="34" charset="0"/>
              </a:rPr>
              <a:t>T</a:t>
            </a:r>
            <a:r>
              <a:rPr lang="en-US" sz="1800" kern="100" dirty="0">
                <a:effectLst/>
                <a:latin typeface="Calibri" panose="020F0502020204030204" pitchFamily="34" charset="0"/>
                <a:ea typeface="Calibri" panose="020F0502020204030204" pitchFamily="34" charset="0"/>
                <a:cs typeface="Arial" panose="020B0604020202020204" pitchFamily="34" charset="0"/>
              </a:rPr>
              <a:t>he PQ database has been generated using mathematical models and simulated in the MATLAB platform. </a:t>
            </a:r>
          </a:p>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These numerical models are created according to the IEEE 1159–1995 standard, and they closely depict the real PQ disturbances. </a:t>
            </a:r>
          </a:p>
        </p:txBody>
      </p:sp>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443076" y="386223"/>
            <a:ext cx="5214300" cy="946200"/>
          </a:xfrm>
        </p:spPr>
        <p:txBody>
          <a:bodyPr/>
          <a:lstStyle/>
          <a:p>
            <a:pPr algn="l"/>
            <a:r>
              <a:rPr lang="en-US" sz="2000" dirty="0"/>
              <a:t>3.1 PQD Database Creation</a:t>
            </a:r>
          </a:p>
        </p:txBody>
      </p:sp>
    </p:spTree>
    <p:extLst>
      <p:ext uri="{BB962C8B-B14F-4D97-AF65-F5344CB8AC3E}">
        <p14:creationId xmlns:p14="http://schemas.microsoft.com/office/powerpoint/2010/main" val="25299505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a:cxnSpLocks/>
          </p:cNvCxnSpPr>
          <p:nvPr/>
        </p:nvCxnSpPr>
        <p:spPr>
          <a:xfrm>
            <a:off x="3384645" y="533447"/>
            <a:ext cx="5866605"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68238" y="4735059"/>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TextBox 4">
            <a:extLst>
              <a:ext uri="{FF2B5EF4-FFF2-40B4-BE49-F238E27FC236}">
                <a16:creationId xmlns:a16="http://schemas.microsoft.com/office/drawing/2014/main" id="{1D8ACE7D-C25A-0117-316A-D547582CFD16}"/>
              </a:ext>
            </a:extLst>
          </p:cNvPr>
          <p:cNvSpPr txBox="1"/>
          <p:nvPr/>
        </p:nvSpPr>
        <p:spPr>
          <a:xfrm>
            <a:off x="2032077" y="1375122"/>
            <a:ext cx="6345008" cy="1892826"/>
          </a:xfrm>
          <a:prstGeom prst="rect">
            <a:avLst/>
          </a:prstGeom>
          <a:noFill/>
        </p:spPr>
        <p:txBody>
          <a:bodyPr wrap="square">
            <a:spAutoFit/>
          </a:bodyPr>
          <a:lstStyle/>
          <a:p>
            <a:pPr algn="just">
              <a:lnSpc>
                <a:spcPct val="200000"/>
              </a:lnSpc>
            </a:pPr>
            <a:r>
              <a:rPr lang="en-US" sz="1200" dirty="0">
                <a:solidFill>
                  <a:srgbClr val="434343"/>
                </a:solidFill>
              </a:rPr>
              <a:t>Due to the enormous increase of domestic and industrial loads in the smart grid infrastructure, the power quality issues are very frequent. It is essential to monitor the quality of power being supplied to customers. To identify the quality of the power effectively at various locations, a simple solution is needed that limits the usage of computing resources and can also be deployed in remote location.</a:t>
            </a:r>
            <a:endParaRPr lang="fa-IR" sz="1200" dirty="0">
              <a:solidFill>
                <a:srgbClr val="434343"/>
              </a:solidFill>
              <a:latin typeface="Shabnam" panose="020B0603030804020204" pitchFamily="34" charset="-78"/>
              <a:cs typeface="B Nazanin" panose="00000400000000000000" pitchFamily="2" charset="-78"/>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529845" y="329232"/>
            <a:ext cx="6992264" cy="946200"/>
          </a:xfrm>
        </p:spPr>
        <p:txBody>
          <a:bodyPr/>
          <a:lstStyle/>
          <a:p>
            <a:pPr algn="l"/>
            <a:r>
              <a:rPr lang="en-US" sz="2000" dirty="0"/>
              <a:t>Typical characteristics of the PQ disturbances</a:t>
            </a:r>
          </a:p>
        </p:txBody>
      </p:sp>
      <p:pic>
        <p:nvPicPr>
          <p:cNvPr id="7" name="Picture 6">
            <a:extLst>
              <a:ext uri="{FF2B5EF4-FFF2-40B4-BE49-F238E27FC236}">
                <a16:creationId xmlns:a16="http://schemas.microsoft.com/office/drawing/2014/main" id="{07FBE449-9CC9-D81F-6C55-E162E2273B09}"/>
              </a:ext>
            </a:extLst>
          </p:cNvPr>
          <p:cNvPicPr>
            <a:picLocks noChangeAspect="1"/>
          </p:cNvPicPr>
          <p:nvPr/>
        </p:nvPicPr>
        <p:blipFill rotWithShape="1">
          <a:blip r:embed="rId3"/>
          <a:srcRect b="6054"/>
          <a:stretch/>
        </p:blipFill>
        <p:spPr>
          <a:xfrm>
            <a:off x="1385625" y="1592727"/>
            <a:ext cx="6372750" cy="2589041"/>
          </a:xfrm>
          <a:prstGeom prst="rect">
            <a:avLst/>
          </a:prstGeom>
        </p:spPr>
      </p:pic>
    </p:spTree>
    <p:extLst>
      <p:ext uri="{BB962C8B-B14F-4D97-AF65-F5344CB8AC3E}">
        <p14:creationId xmlns:p14="http://schemas.microsoft.com/office/powerpoint/2010/main" val="194252009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469774" y="259408"/>
            <a:ext cx="8353853" cy="946200"/>
          </a:xfrm>
        </p:spPr>
        <p:txBody>
          <a:bodyPr/>
          <a:lstStyle/>
          <a:p>
            <a:pPr algn="l">
              <a:lnSpc>
                <a:spcPct val="150000"/>
              </a:lnSpc>
            </a:pPr>
            <a:r>
              <a:rPr lang="en-US" sz="2000" dirty="0"/>
              <a:t>Summarizes the mathematical models and their parameters used for generating different kinds of PQD signals</a:t>
            </a:r>
          </a:p>
        </p:txBody>
      </p:sp>
      <p:pic>
        <p:nvPicPr>
          <p:cNvPr id="3" name="Picture 2">
            <a:extLst>
              <a:ext uri="{FF2B5EF4-FFF2-40B4-BE49-F238E27FC236}">
                <a16:creationId xmlns:a16="http://schemas.microsoft.com/office/drawing/2014/main" id="{9F089291-F923-B30F-5F4D-D8A0D9F263D3}"/>
              </a:ext>
            </a:extLst>
          </p:cNvPr>
          <p:cNvPicPr>
            <a:picLocks noChangeAspect="1"/>
          </p:cNvPicPr>
          <p:nvPr/>
        </p:nvPicPr>
        <p:blipFill rotWithShape="1">
          <a:blip r:embed="rId3"/>
          <a:srcRect t="1362" b="3428"/>
          <a:stretch/>
        </p:blipFill>
        <p:spPr>
          <a:xfrm>
            <a:off x="915680" y="2082163"/>
            <a:ext cx="7301852" cy="2249522"/>
          </a:xfrm>
          <a:prstGeom prst="rect">
            <a:avLst/>
          </a:prstGeom>
        </p:spPr>
      </p:pic>
    </p:spTree>
    <p:extLst>
      <p:ext uri="{BB962C8B-B14F-4D97-AF65-F5344CB8AC3E}">
        <p14:creationId xmlns:p14="http://schemas.microsoft.com/office/powerpoint/2010/main" val="648388076"/>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409703" y="1218958"/>
            <a:ext cx="8324594" cy="880369"/>
          </a:xfrm>
          <a:prstGeom prst="rect">
            <a:avLst/>
          </a:prstGeom>
          <a:noFill/>
        </p:spPr>
        <p:txBody>
          <a:bodyPr wrap="square">
            <a:spAutoFit/>
          </a:bodyPr>
          <a:lstStyle/>
          <a:p>
            <a:pPr>
              <a:lnSpc>
                <a:spcPct val="150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proposed power quality disturbance detection and classification algorithm shown in Table 3 and it consists of the following three major stages: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409703" y="513038"/>
            <a:ext cx="7435339" cy="946200"/>
          </a:xfrm>
        </p:spPr>
        <p:txBody>
          <a:bodyPr/>
          <a:lstStyle/>
          <a:p>
            <a:pPr algn="l"/>
            <a:r>
              <a:rPr lang="en-US" sz="2000" dirty="0"/>
              <a:t>3.2 PQD Detection and Classification Methodology</a:t>
            </a:r>
          </a:p>
        </p:txBody>
      </p:sp>
    </p:spTree>
    <p:extLst>
      <p:ext uri="{BB962C8B-B14F-4D97-AF65-F5344CB8AC3E}">
        <p14:creationId xmlns:p14="http://schemas.microsoft.com/office/powerpoint/2010/main" val="318957720"/>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3492156" y="1187805"/>
            <a:ext cx="5478308" cy="2509842"/>
          </a:xfrm>
        </p:spPr>
        <p:txBody>
          <a:bodyPr/>
          <a:lstStyle/>
          <a:p>
            <a:pPr algn="l">
              <a:lnSpc>
                <a:spcPct val="200000"/>
              </a:lnSpc>
            </a:pPr>
            <a:r>
              <a:rPr lang="en-US" sz="1600" dirty="0"/>
              <a:t>1) Digital Filtering for Waveform and Transient Events</a:t>
            </a:r>
            <a:br>
              <a:rPr lang="en-US" sz="1600" dirty="0"/>
            </a:br>
            <a:r>
              <a:rPr lang="en-US" sz="1600" dirty="0"/>
              <a:t>2) Analytical Waveform and Feature Extraction</a:t>
            </a:r>
            <a:br>
              <a:rPr lang="en-US" sz="1600" dirty="0"/>
            </a:br>
            <a:r>
              <a:rPr lang="en-US" sz="1600" dirty="0"/>
              <a:t>3) Classifier</a:t>
            </a:r>
            <a:br>
              <a:rPr lang="en-US" sz="1600" dirty="0"/>
            </a:br>
            <a:br>
              <a:rPr lang="en-US" sz="1600" dirty="0"/>
            </a:br>
            <a:endParaRPr lang="en-US" sz="1600" dirty="0"/>
          </a:p>
        </p:txBody>
      </p:sp>
      <p:pic>
        <p:nvPicPr>
          <p:cNvPr id="3" name="Picture 2">
            <a:extLst>
              <a:ext uri="{FF2B5EF4-FFF2-40B4-BE49-F238E27FC236}">
                <a16:creationId xmlns:a16="http://schemas.microsoft.com/office/drawing/2014/main" id="{B54007FF-B906-C31D-0F79-F9FAE05968F8}"/>
              </a:ext>
            </a:extLst>
          </p:cNvPr>
          <p:cNvPicPr>
            <a:picLocks noChangeAspect="1"/>
          </p:cNvPicPr>
          <p:nvPr/>
        </p:nvPicPr>
        <p:blipFill>
          <a:blip r:embed="rId3"/>
          <a:stretch>
            <a:fillRect/>
          </a:stretch>
        </p:blipFill>
        <p:spPr>
          <a:xfrm>
            <a:off x="605030" y="27296"/>
            <a:ext cx="2718221" cy="5143500"/>
          </a:xfrm>
          <a:prstGeom prst="rect">
            <a:avLst/>
          </a:prstGeom>
        </p:spPr>
      </p:pic>
      <p:sp>
        <p:nvSpPr>
          <p:cNvPr id="12" name="TextBox 11">
            <a:extLst>
              <a:ext uri="{FF2B5EF4-FFF2-40B4-BE49-F238E27FC236}">
                <a16:creationId xmlns:a16="http://schemas.microsoft.com/office/drawing/2014/main" id="{40A2750B-A18C-517E-D69C-7294F9BF8BA0}"/>
              </a:ext>
            </a:extLst>
          </p:cNvPr>
          <p:cNvSpPr txBox="1"/>
          <p:nvPr/>
        </p:nvSpPr>
        <p:spPr>
          <a:xfrm>
            <a:off x="3492156" y="456823"/>
            <a:ext cx="4572000" cy="584775"/>
          </a:xfrm>
          <a:prstGeom prst="rect">
            <a:avLst/>
          </a:prstGeom>
          <a:noFill/>
        </p:spPr>
        <p:txBody>
          <a:bodyPr wrap="square">
            <a:spAutoFit/>
          </a:bodyPr>
          <a:lstStyle/>
          <a:p>
            <a:r>
              <a:rPr lang="en-US" sz="3200" b="1" dirty="0">
                <a:solidFill>
                  <a:srgbClr val="434343"/>
                </a:solidFill>
                <a:effectLst/>
                <a:latin typeface="Exo 2" panose="020B0604020202020204" charset="0"/>
                <a:ea typeface="Calibri" panose="020F0502020204030204" pitchFamily="34" charset="0"/>
                <a:cs typeface="Arial" panose="020B0604020202020204" pitchFamily="34" charset="0"/>
              </a:rPr>
              <a:t>Three major stages:</a:t>
            </a:r>
            <a:endParaRPr lang="en-US" sz="3200" b="1" dirty="0">
              <a:solidFill>
                <a:srgbClr val="434343"/>
              </a:solidFill>
              <a:latin typeface="Exo 2" panose="020B0604020202020204" charset="0"/>
            </a:endParaRPr>
          </a:p>
        </p:txBody>
      </p:sp>
    </p:spTree>
    <p:extLst>
      <p:ext uri="{BB962C8B-B14F-4D97-AF65-F5344CB8AC3E}">
        <p14:creationId xmlns:p14="http://schemas.microsoft.com/office/powerpoint/2010/main" val="2299220641"/>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63757" y="905259"/>
            <a:ext cx="8416485" cy="3803542"/>
          </a:xfrm>
          <a:prstGeom prst="rect">
            <a:avLst/>
          </a:prstGeom>
          <a:noFill/>
        </p:spPr>
        <p:txBody>
          <a:bodyPr wrap="square">
            <a:spAutoFit/>
          </a:bodyPr>
          <a:lstStyle/>
          <a:p>
            <a:pPr marL="0" marR="0" algn="just">
              <a:lnSpc>
                <a:spcPct val="150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this paper presents a traditional filtering structure used to obtain the waveform distortions and transient events.</a:t>
            </a:r>
            <a:r>
              <a:rPr lang="en-US" kern="100" dirty="0">
                <a:effectLst/>
                <a:latin typeface="Calibri" panose="020F0502020204030204" pitchFamily="34" charset="0"/>
                <a:ea typeface="Calibri" panose="020F0502020204030204" pitchFamily="34" charset="0"/>
                <a:cs typeface="Arial" panose="020B0604020202020204" pitchFamily="34" charset="0"/>
              </a:rPr>
              <a:t> The third-order Butterworth low-pass filter is designed with a higher cut-of frequency of 100 Hz to extract waveform variations and suppress high-frequency components. </a:t>
            </a:r>
          </a:p>
          <a:p>
            <a:pPr marL="0" marR="0" algn="just">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IIR based low-pass filter is chosen instead of fir based low-pass filter due to its better response at the smallest order.</a:t>
            </a:r>
          </a:p>
          <a:p>
            <a:pPr marL="0" marR="0" algn="just">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Also, it provides a minimal phase delay which reduces the detection time of the proposed framework. </a:t>
            </a:r>
          </a:p>
          <a:p>
            <a:pPr marL="0" marR="0" algn="just">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order of the IIR low-pass filter is chosen by conducting repetitive experiments that minimizes phase delay and should not affect the filter response. </a:t>
            </a:r>
          </a:p>
          <a:p>
            <a:pPr marL="0" marR="0" algn="just">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Similarly, the fifth order Butterwort high-pass filter is designed with the cutoff frequency of 100 Hz. </a:t>
            </a:r>
          </a:p>
          <a:p>
            <a:pPr marL="0" marR="0" algn="just">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filter order is chosen such that it completely removes the fundamental 50-Hz component.</a:t>
            </a:r>
          </a:p>
        </p:txBody>
      </p:sp>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363757" y="233778"/>
            <a:ext cx="8416485" cy="946200"/>
          </a:xfrm>
        </p:spPr>
        <p:txBody>
          <a:bodyPr/>
          <a:lstStyle/>
          <a:p>
            <a:pPr algn="l"/>
            <a:r>
              <a:rPr lang="en-US" sz="2000" dirty="0"/>
              <a:t>3.2.1 Digital Filtering for Waveform and Transient Events</a:t>
            </a:r>
          </a:p>
        </p:txBody>
      </p:sp>
    </p:spTree>
    <p:extLst>
      <p:ext uri="{BB962C8B-B14F-4D97-AF65-F5344CB8AC3E}">
        <p14:creationId xmlns:p14="http://schemas.microsoft.com/office/powerpoint/2010/main" val="2951469470"/>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1C3CA68-850C-3C12-5750-B7FF47992667}"/>
                  </a:ext>
                </a:extLst>
              </p:cNvPr>
              <p:cNvSpPr txBox="1"/>
              <p:nvPr/>
            </p:nvSpPr>
            <p:spPr>
              <a:xfrm>
                <a:off x="363757" y="1005375"/>
                <a:ext cx="8416485" cy="3494546"/>
              </a:xfrm>
              <a:prstGeom prst="rect">
                <a:avLst/>
              </a:prstGeom>
              <a:noFill/>
            </p:spPr>
            <p:txBody>
              <a:bodyPr wrap="square">
                <a:spAutoFit/>
              </a:bodyPr>
              <a:lstStyle/>
              <a:p>
                <a:pPr marL="0" marR="0">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For extracting the envelope of the PQ disturbance signal, HT is used in this study.</a:t>
                </a:r>
              </a:p>
              <a:p>
                <a:pPr>
                  <a:lnSpc>
                    <a:spcPct val="150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analytical signal Z(t) obtained from the Hilbert transform is shown in:</a:t>
                </a:r>
              </a:p>
              <a:p>
                <a:pPr>
                  <a:lnSpc>
                    <a:spcPct val="150000"/>
                  </a:lnSpc>
                  <a:spcAft>
                    <a:spcPts val="800"/>
                  </a:spcAft>
                </a:pPr>
                <a14:m>
                  <m:oMathPara xmlns:m="http://schemas.openxmlformats.org/officeDocument/2006/math">
                    <m:oMathParaPr>
                      <m:jc m:val="left"/>
                    </m:oMathParaPr>
                    <m:oMath xmlns:m="http://schemas.openxmlformats.org/officeDocument/2006/math">
                      <m:r>
                        <m:rPr>
                          <m:sty m:val="p"/>
                        </m:rPr>
                        <a:rPr lang="en-US" b="0" i="0" kern="100" smtClean="0">
                          <a:effectLst/>
                          <a:latin typeface="Cambria Math" panose="02040503050406030204" pitchFamily="18" charset="0"/>
                          <a:ea typeface="Calibri" panose="020F0502020204030204" pitchFamily="34" charset="0"/>
                          <a:cs typeface="Arial" panose="020B0604020202020204" pitchFamily="34" charset="0"/>
                        </a:rPr>
                        <m:t>Z</m:t>
                      </m:r>
                      <m:d>
                        <m:dPr>
                          <m:ctrlPr>
                            <a:rPr lang="en-US" b="0" i="1" kern="100" smtClean="0">
                              <a:effectLst/>
                              <a:latin typeface="Cambria Math" panose="02040503050406030204" pitchFamily="18" charset="0"/>
                              <a:ea typeface="Calibri" panose="020F0502020204030204" pitchFamily="34" charset="0"/>
                              <a:cs typeface="Arial" panose="020B0604020202020204" pitchFamily="34" charset="0"/>
                            </a:rPr>
                          </m:ctrlPr>
                        </m:dPr>
                        <m:e>
                          <m:r>
                            <a:rPr lang="en-US" b="0" i="1" kern="100" smtClean="0">
                              <a:effectLst/>
                              <a:latin typeface="Cambria Math" panose="02040503050406030204" pitchFamily="18" charset="0"/>
                              <a:ea typeface="Calibri" panose="020F0502020204030204" pitchFamily="34" charset="0"/>
                              <a:cs typeface="Arial" panose="020B0604020202020204" pitchFamily="34" charset="0"/>
                            </a:rPr>
                            <m:t>𝑡</m:t>
                          </m:r>
                        </m:e>
                      </m:d>
                      <m:r>
                        <a:rPr lang="en-US" b="0" i="1" kern="100" smtClean="0">
                          <a:effectLst/>
                          <a:latin typeface="Cambria Math" panose="02040503050406030204" pitchFamily="18" charset="0"/>
                          <a:ea typeface="Calibri" panose="020F0502020204030204" pitchFamily="34" charset="0"/>
                          <a:cs typeface="Arial" panose="020B0604020202020204" pitchFamily="34" charset="0"/>
                        </a:rPr>
                        <m:t>=</m:t>
                      </m:r>
                      <m:r>
                        <a:rPr lang="en-US" b="0" i="1" kern="100" smtClean="0">
                          <a:effectLst/>
                          <a:latin typeface="Cambria Math" panose="02040503050406030204" pitchFamily="18" charset="0"/>
                          <a:ea typeface="Calibri" panose="020F0502020204030204" pitchFamily="34" charset="0"/>
                          <a:cs typeface="Arial" panose="020B0604020202020204" pitchFamily="34" charset="0"/>
                        </a:rPr>
                        <m:t>𝑥</m:t>
                      </m:r>
                      <m:d>
                        <m:dPr>
                          <m:ctrlPr>
                            <a:rPr lang="en-US" b="0" i="1" kern="100" smtClean="0">
                              <a:effectLst/>
                              <a:latin typeface="Cambria Math" panose="02040503050406030204" pitchFamily="18" charset="0"/>
                              <a:ea typeface="Calibri" panose="020F0502020204030204" pitchFamily="34" charset="0"/>
                              <a:cs typeface="Arial" panose="020B0604020202020204" pitchFamily="34" charset="0"/>
                            </a:rPr>
                          </m:ctrlPr>
                        </m:dPr>
                        <m:e>
                          <m:r>
                            <a:rPr lang="en-US" b="0" i="1" kern="100" smtClean="0">
                              <a:effectLst/>
                              <a:latin typeface="Cambria Math" panose="02040503050406030204" pitchFamily="18" charset="0"/>
                              <a:ea typeface="Calibri" panose="020F0502020204030204" pitchFamily="34" charset="0"/>
                              <a:cs typeface="Arial" panose="020B0604020202020204" pitchFamily="34" charset="0"/>
                            </a:rPr>
                            <m:t>𝑡</m:t>
                          </m:r>
                        </m:e>
                      </m:d>
                      <m:r>
                        <a:rPr lang="en-US" b="0" i="1" kern="100" smtClean="0">
                          <a:effectLst/>
                          <a:latin typeface="Cambria Math" panose="02040503050406030204" pitchFamily="18" charset="0"/>
                          <a:ea typeface="Calibri" panose="020F0502020204030204" pitchFamily="34" charset="0"/>
                          <a:cs typeface="Arial" panose="020B0604020202020204" pitchFamily="34" charset="0"/>
                        </a:rPr>
                        <m:t>+</m:t>
                      </m:r>
                      <m:r>
                        <a:rPr lang="en-US" b="0" i="1" kern="100" smtClean="0">
                          <a:effectLst/>
                          <a:latin typeface="Cambria Math" panose="02040503050406030204" pitchFamily="18" charset="0"/>
                          <a:ea typeface="Calibri" panose="020F0502020204030204" pitchFamily="34" charset="0"/>
                          <a:cs typeface="Arial" panose="020B0604020202020204" pitchFamily="34" charset="0"/>
                        </a:rPr>
                        <m:t>𝑗</m:t>
                      </m:r>
                      <m:sSub>
                        <m:sSubPr>
                          <m:ctrlPr>
                            <a:rPr lang="en-US" b="0" i="1" kern="100" smtClean="0">
                              <a:effectLst/>
                              <a:latin typeface="Cambria Math" panose="02040503050406030204" pitchFamily="18" charset="0"/>
                              <a:cs typeface="Arial" panose="020B0604020202020204" pitchFamily="34" charset="0"/>
                            </a:rPr>
                          </m:ctrlPr>
                        </m:sSubPr>
                        <m:e>
                          <m:r>
                            <a:rPr lang="en-US" b="0" i="1" kern="100" smtClean="0">
                              <a:effectLst/>
                              <a:latin typeface="Cambria Math" panose="02040503050406030204" pitchFamily="18" charset="0"/>
                              <a:cs typeface="Arial" panose="020B0604020202020204" pitchFamily="34" charset="0"/>
                            </a:rPr>
                            <m:t>𝑥</m:t>
                          </m:r>
                        </m:e>
                        <m:sub>
                          <m:r>
                            <a:rPr lang="en-US" b="0" i="1" kern="100" smtClean="0">
                              <a:effectLst/>
                              <a:latin typeface="Cambria Math" panose="02040503050406030204" pitchFamily="18" charset="0"/>
                              <a:cs typeface="Arial" panose="020B0604020202020204" pitchFamily="34" charset="0"/>
                            </a:rPr>
                            <m:t>𝐻𝑇</m:t>
                          </m:r>
                        </m:sub>
                      </m:sSub>
                      <m:d>
                        <m:dPr>
                          <m:ctrlPr>
                            <a:rPr lang="en-US" b="0" i="1" kern="100" smtClean="0">
                              <a:effectLst/>
                              <a:latin typeface="Cambria Math" panose="02040503050406030204" pitchFamily="18" charset="0"/>
                              <a:cs typeface="Arial" panose="020B0604020202020204" pitchFamily="34" charset="0"/>
                            </a:rPr>
                          </m:ctrlPr>
                        </m:dPr>
                        <m:e>
                          <m:r>
                            <a:rPr lang="en-US" b="0" i="1" kern="100" smtClean="0">
                              <a:effectLst/>
                              <a:latin typeface="Cambria Math" panose="02040503050406030204" pitchFamily="18" charset="0"/>
                              <a:cs typeface="Arial" panose="020B0604020202020204" pitchFamily="34" charset="0"/>
                            </a:rPr>
                            <m:t>𝑡</m:t>
                          </m:r>
                        </m:e>
                      </m:d>
                      <m:r>
                        <a:rPr lang="en-US" b="0" i="1" kern="100" smtClean="0">
                          <a:effectLst/>
                          <a:latin typeface="Cambria Math" panose="02040503050406030204" pitchFamily="18" charset="0"/>
                          <a:cs typeface="Arial" panose="020B0604020202020204" pitchFamily="34" charset="0"/>
                        </a:rPr>
                        <m:t>=</m:t>
                      </m:r>
                      <m:r>
                        <a:rPr lang="en-US" b="0" i="1" kern="100" smtClean="0">
                          <a:effectLst/>
                          <a:latin typeface="Cambria Math" panose="02040503050406030204" pitchFamily="18" charset="0"/>
                          <a:cs typeface="Arial" panose="020B0604020202020204" pitchFamily="34" charset="0"/>
                        </a:rPr>
                        <m:t>𝐸</m:t>
                      </m:r>
                      <m:r>
                        <a:rPr lang="en-US" b="0" i="1" kern="100" smtClean="0">
                          <a:effectLst/>
                          <a:latin typeface="Cambria Math" panose="02040503050406030204" pitchFamily="18" charset="0"/>
                          <a:cs typeface="Arial" panose="020B0604020202020204" pitchFamily="34" charset="0"/>
                        </a:rPr>
                        <m:t>(</m:t>
                      </m:r>
                      <m:r>
                        <a:rPr lang="en-US" b="0" i="1" kern="100" smtClean="0">
                          <a:effectLst/>
                          <a:latin typeface="Cambria Math" panose="02040503050406030204" pitchFamily="18" charset="0"/>
                          <a:cs typeface="Arial" panose="020B0604020202020204" pitchFamily="34" charset="0"/>
                        </a:rPr>
                        <m:t>𝑡</m:t>
                      </m:r>
                      <m:r>
                        <a:rPr lang="en-US" b="0" i="1" kern="100" smtClean="0">
                          <a:effectLst/>
                          <a:latin typeface="Cambria Math" panose="02040503050406030204" pitchFamily="18" charset="0"/>
                          <a:cs typeface="Arial" panose="020B0604020202020204" pitchFamily="34" charset="0"/>
                        </a:rPr>
                        <m:t>)</m:t>
                      </m:r>
                      <m:sSup>
                        <m:sSupPr>
                          <m:ctrlPr>
                            <a:rPr lang="en-US" b="0" i="1" kern="100" smtClean="0">
                              <a:effectLst/>
                              <a:latin typeface="Cambria Math" panose="02040503050406030204" pitchFamily="18" charset="0"/>
                              <a:cs typeface="Arial" panose="020B0604020202020204" pitchFamily="34" charset="0"/>
                            </a:rPr>
                          </m:ctrlPr>
                        </m:sSupPr>
                        <m:e>
                          <m:r>
                            <a:rPr lang="en-US" b="0" i="1" kern="100" smtClean="0">
                              <a:effectLst/>
                              <a:latin typeface="Cambria Math" panose="02040503050406030204" pitchFamily="18" charset="0"/>
                              <a:cs typeface="Arial" panose="020B0604020202020204" pitchFamily="34" charset="0"/>
                            </a:rPr>
                            <m:t>𝑒</m:t>
                          </m:r>
                        </m:e>
                        <m:sup>
                          <m:r>
                            <a:rPr lang="en-US" b="0" i="1" kern="100" smtClean="0">
                              <a:effectLst/>
                              <a:latin typeface="Cambria Math" panose="02040503050406030204" pitchFamily="18" charset="0"/>
                              <a:ea typeface="Cambria Math" panose="02040503050406030204" pitchFamily="18" charset="0"/>
                              <a:cs typeface="Arial" panose="020B0604020202020204" pitchFamily="34" charset="0"/>
                            </a:rPr>
                            <m:t>𝜃</m:t>
                          </m:r>
                          <m:r>
                            <a:rPr lang="en-US" b="0" i="1" kern="100" smtClean="0">
                              <a:effectLst/>
                              <a:latin typeface="Cambria Math" panose="02040503050406030204" pitchFamily="18" charset="0"/>
                              <a:ea typeface="Cambria Math" panose="02040503050406030204" pitchFamily="18" charset="0"/>
                              <a:cs typeface="Arial" panose="020B0604020202020204" pitchFamily="34" charset="0"/>
                            </a:rPr>
                            <m:t>(</m:t>
                          </m:r>
                          <m:r>
                            <a:rPr lang="en-US" b="0" i="1" kern="100" smtClean="0">
                              <a:effectLst/>
                              <a:latin typeface="Cambria Math" panose="02040503050406030204" pitchFamily="18" charset="0"/>
                              <a:ea typeface="Cambria Math" panose="02040503050406030204" pitchFamily="18" charset="0"/>
                              <a:cs typeface="Arial" panose="020B0604020202020204" pitchFamily="34" charset="0"/>
                            </a:rPr>
                            <m:t>𝑡</m:t>
                          </m:r>
                          <m:r>
                            <a:rPr lang="en-US" b="0" i="1" kern="100" smtClean="0">
                              <a:effectLst/>
                              <a:latin typeface="Cambria Math" panose="02040503050406030204" pitchFamily="18" charset="0"/>
                              <a:ea typeface="Cambria Math" panose="02040503050406030204" pitchFamily="18" charset="0"/>
                              <a:cs typeface="Arial" panose="020B0604020202020204" pitchFamily="34" charset="0"/>
                            </a:rPr>
                            <m:t>)</m:t>
                          </m:r>
                        </m:sup>
                      </m:sSup>
                    </m:oMath>
                  </m:oMathPara>
                </a14:m>
                <a:endParaRPr lang="en-US"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50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proposed method is designed to detect, locate, and classify PQ disturbances based on the instantaneous amplitude extracted from the PQ signal.</a:t>
                </a:r>
              </a:p>
              <a:p>
                <a:pPr>
                  <a:lnSpc>
                    <a:spcPct val="150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The HT is computed by convolving the filtered signal with 1∕(</a:t>
                </a:r>
                <a:r>
                  <a:rPr lang="en-US" kern="100" dirty="0" err="1">
                    <a:effectLst/>
                    <a:latin typeface="Malgun Gothic" panose="020B0503020000020004" pitchFamily="34" charset="-127"/>
                    <a:ea typeface="Calibri" panose="020F0502020204030204" pitchFamily="34" charset="0"/>
                    <a:cs typeface="Arial" panose="020B0604020202020204" pitchFamily="34" charset="0"/>
                  </a:rPr>
                  <a:t>θ</a:t>
                </a:r>
                <a:r>
                  <a:rPr lang="en-US" kern="100" dirty="0" err="1">
                    <a:effectLst/>
                    <a:latin typeface="Calibri" panose="020F0502020204030204" pitchFamily="34" charset="0"/>
                    <a:ea typeface="Calibri" panose="020F0502020204030204" pitchFamily="34" charset="0"/>
                    <a:cs typeface="Arial" panose="020B0604020202020204" pitchFamily="34" charset="0"/>
                  </a:rPr>
                  <a:t>t</a:t>
                </a:r>
                <a:r>
                  <a:rPr lang="en-US" kern="100" dirty="0">
                    <a:effectLst/>
                    <a:latin typeface="Calibri" panose="020F0502020204030204" pitchFamily="34" charset="0"/>
                    <a:ea typeface="Calibri" panose="020F0502020204030204" pitchFamily="34" charset="0"/>
                    <a:cs typeface="Arial" panose="020B0604020202020204" pitchFamily="34" charset="0"/>
                  </a:rPr>
                  <a:t>).</a:t>
                </a:r>
              </a:p>
              <a:p>
                <a:pPr>
                  <a:lnSpc>
                    <a:spcPct val="150000"/>
                  </a:lnSpc>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 The order is chosen 0.02 times sampling frequency such that it reduces the ripples present in the envelope response .</a:t>
                </a:r>
                <a:r>
                  <a:rPr lang="en-US" kern="100" dirty="0">
                    <a:effectLst/>
                    <a:latin typeface="Calibri" panose="020F0502020204030204" pitchFamily="34" charset="0"/>
                    <a:ea typeface="Calibri" panose="020F0502020204030204" pitchFamily="34" charset="0"/>
                    <a:cs typeface="Arial" panose="020B0604020202020204" pitchFamily="34" charset="0"/>
                  </a:rPr>
                  <a:t> Even though, ripples still exist in the envelope that causes false classification, and impacts on-duration of the PQ events.</a:t>
                </a:r>
              </a:p>
            </p:txBody>
          </p:sp>
        </mc:Choice>
        <mc:Fallback xmlns="">
          <p:sp>
            <p:nvSpPr>
              <p:cNvPr id="5" name="TextBox 4">
                <a:extLst>
                  <a:ext uri="{FF2B5EF4-FFF2-40B4-BE49-F238E27FC236}">
                    <a16:creationId xmlns:a16="http://schemas.microsoft.com/office/drawing/2014/main" id="{A1C3CA68-850C-3C12-5750-B7FF47992667}"/>
                  </a:ext>
                </a:extLst>
              </p:cNvPr>
              <p:cNvSpPr txBox="1">
                <a:spLocks noRot="1" noChangeAspect="1" noMove="1" noResize="1" noEditPoints="1" noAdjustHandles="1" noChangeArrowheads="1" noChangeShapeType="1" noTextEdit="1"/>
              </p:cNvSpPr>
              <p:nvPr/>
            </p:nvSpPr>
            <p:spPr>
              <a:xfrm>
                <a:off x="363757" y="1005375"/>
                <a:ext cx="8416485" cy="3494546"/>
              </a:xfrm>
              <a:prstGeom prst="rect">
                <a:avLst/>
              </a:prstGeom>
              <a:blipFill>
                <a:blip r:embed="rId3"/>
                <a:stretch>
                  <a:fillRect l="-217" b="-873"/>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363757" y="233778"/>
            <a:ext cx="8416485" cy="946200"/>
          </a:xfrm>
        </p:spPr>
        <p:txBody>
          <a:bodyPr/>
          <a:lstStyle/>
          <a:p>
            <a:pPr algn="l"/>
            <a:r>
              <a:rPr lang="en-US" sz="2000" dirty="0"/>
              <a:t>3.2.2 Analytical Waveform and Envelope Extraction</a:t>
            </a:r>
          </a:p>
        </p:txBody>
      </p:sp>
    </p:spTree>
    <p:extLst>
      <p:ext uri="{BB962C8B-B14F-4D97-AF65-F5344CB8AC3E}">
        <p14:creationId xmlns:p14="http://schemas.microsoft.com/office/powerpoint/2010/main" val="4039558513"/>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263638" y="339119"/>
            <a:ext cx="8416485" cy="4465261"/>
          </a:xfrm>
          <a:prstGeom prst="rect">
            <a:avLst/>
          </a:prstGeom>
          <a:noFill/>
        </p:spPr>
        <p:txBody>
          <a:bodyPr wrap="square">
            <a:spAutoFit/>
          </a:bodyPr>
          <a:lstStyle/>
          <a:p>
            <a:pPr marL="0" marR="0" algn="just">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Moving average filter is used to </a:t>
            </a:r>
            <a:r>
              <a:rPr lang="en-US" u="sng" kern="100" dirty="0">
                <a:effectLst/>
                <a:latin typeface="Calibri" panose="020F0502020204030204" pitchFamily="34" charset="0"/>
                <a:ea typeface="Calibri" panose="020F0502020204030204" pitchFamily="34" charset="0"/>
                <a:cs typeface="Arial" panose="020B0604020202020204" pitchFamily="34" charset="0"/>
              </a:rPr>
              <a:t>smooth out the ripples present in the envelope </a:t>
            </a:r>
            <a:r>
              <a:rPr lang="en-US" kern="100" dirty="0">
                <a:effectLst/>
                <a:latin typeface="Calibri" panose="020F0502020204030204" pitchFamily="34" charset="0"/>
                <a:ea typeface="Calibri" panose="020F0502020204030204" pitchFamily="34" charset="0"/>
                <a:cs typeface="Arial" panose="020B0604020202020204" pitchFamily="34" charset="0"/>
              </a:rPr>
              <a:t>and it is fixed as 0.01 times the sampling frequency. To determine the starting and ending points of the PQ event, the derivative filter response is computed on the smoothed instantaneous amplitude.</a:t>
            </a:r>
          </a:p>
          <a:p>
            <a:pPr marL="0" marR="0" algn="just">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Finally, the derivative filter response ( d′ ) and moving average filter responses ( </a:t>
            </a:r>
            <a:r>
              <a:rPr lang="en-US" kern="100" dirty="0" err="1">
                <a:effectLst/>
                <a:latin typeface="Calibri" panose="020F0502020204030204" pitchFamily="34" charset="0"/>
                <a:ea typeface="Calibri" panose="020F0502020204030204" pitchFamily="34" charset="0"/>
                <a:cs typeface="Arial" panose="020B0604020202020204" pitchFamily="34" charset="0"/>
              </a:rPr>
              <a:t>Ylm</a:t>
            </a:r>
            <a:r>
              <a:rPr lang="en-US" kern="100" dirty="0">
                <a:effectLst/>
                <a:latin typeface="Calibri" panose="020F0502020204030204" pitchFamily="34" charset="0"/>
                <a:ea typeface="Calibri" panose="020F0502020204030204" pitchFamily="34" charset="0"/>
                <a:cs typeface="Arial" panose="020B0604020202020204" pitchFamily="34" charset="0"/>
              </a:rPr>
              <a:t>) are given to identify the fuzzy classifier. Similarly, the high-pass filtered response (</a:t>
            </a:r>
            <a:r>
              <a:rPr lang="en-US" kern="100" dirty="0" err="1">
                <a:effectLst/>
                <a:latin typeface="Calibri" panose="020F0502020204030204" pitchFamily="34" charset="0"/>
                <a:ea typeface="Calibri" panose="020F0502020204030204" pitchFamily="34" charset="0"/>
                <a:cs typeface="Arial" panose="020B0604020202020204" pitchFamily="34" charset="0"/>
              </a:rPr>
              <a:t>xh</a:t>
            </a:r>
            <a:r>
              <a:rPr lang="en-US" kern="100" dirty="0">
                <a:effectLst/>
                <a:latin typeface="Calibri" panose="020F0502020204030204" pitchFamily="34" charset="0"/>
                <a:ea typeface="Calibri" panose="020F0502020204030204" pitchFamily="34" charset="0"/>
                <a:cs typeface="Arial" panose="020B0604020202020204" pitchFamily="34" charset="0"/>
              </a:rPr>
              <a:t>) consists of oscillatory, transient components, and other high frequency component due to phase jumps. These phase jumps occur during the transition of sag, swell, and interruption events. To tackle this issue, a non-linear zero-mapping filter (</a:t>
            </a:r>
            <a:r>
              <a:rPr lang="en-US" kern="100" dirty="0" err="1">
                <a:effectLst/>
                <a:latin typeface="Calibri" panose="020F0502020204030204" pitchFamily="34" charset="0"/>
                <a:ea typeface="Calibri" panose="020F0502020204030204" pitchFamily="34" charset="0"/>
                <a:cs typeface="Arial" panose="020B0604020202020204" pitchFamily="34" charset="0"/>
              </a:rPr>
              <a:t>xzh</a:t>
            </a:r>
            <a:r>
              <a:rPr lang="en-US" kern="100" dirty="0">
                <a:effectLst/>
                <a:latin typeface="Calibri" panose="020F0502020204030204" pitchFamily="34" charset="0"/>
                <a:ea typeface="Calibri" panose="020F0502020204030204" pitchFamily="34" charset="0"/>
                <a:cs typeface="Arial" panose="020B0604020202020204" pitchFamily="34" charset="0"/>
              </a:rPr>
              <a:t>) has been designed. It utilizes a derivative filter response ( d′ ) in the design process. The magnitude of a derivative filter satisfies a predefined threshold, i.e. either higher than 0.001 or less than -0.001. Then, the zero-mapping unit maps the high-pass filtered signal (</a:t>
            </a:r>
            <a:r>
              <a:rPr lang="en-US" kern="100" dirty="0" err="1">
                <a:effectLst/>
                <a:latin typeface="Calibri" panose="020F0502020204030204" pitchFamily="34" charset="0"/>
                <a:ea typeface="Calibri" panose="020F0502020204030204" pitchFamily="34" charset="0"/>
                <a:cs typeface="Arial" panose="020B0604020202020204" pitchFamily="34" charset="0"/>
              </a:rPr>
              <a:t>xh</a:t>
            </a:r>
            <a:r>
              <a:rPr lang="en-US" kern="100" dirty="0">
                <a:effectLst/>
                <a:latin typeface="Calibri" panose="020F0502020204030204" pitchFamily="34" charset="0"/>
                <a:ea typeface="Calibri" panose="020F0502020204030204" pitchFamily="34" charset="0"/>
                <a:cs typeface="Arial" panose="020B0604020202020204" pitchFamily="34" charset="0"/>
              </a:rPr>
              <a:t>) to zero. The thresholds are chosen for the minimum magnitudes of the derivative filter during sag. However, the high frequency component still exists in the envelope response (</a:t>
            </a:r>
            <a:r>
              <a:rPr lang="en-US" kern="100" dirty="0" err="1">
                <a:effectLst/>
                <a:latin typeface="Calibri" panose="020F0502020204030204" pitchFamily="34" charset="0"/>
                <a:ea typeface="Calibri" panose="020F0502020204030204" pitchFamily="34" charset="0"/>
                <a:cs typeface="Arial" panose="020B0604020202020204" pitchFamily="34" charset="0"/>
              </a:rPr>
              <a:t>Ezh</a:t>
            </a:r>
            <a:r>
              <a:rPr lang="en-US" kern="100" dirty="0">
                <a:effectLst/>
                <a:latin typeface="Calibri" panose="020F0502020204030204" pitchFamily="34" charset="0"/>
                <a:ea typeface="Calibri" panose="020F0502020204030204" pitchFamily="34" charset="0"/>
                <a:cs typeface="Arial" panose="020B0604020202020204" pitchFamily="34" charset="0"/>
              </a:rPr>
              <a:t>) It is further reduced using moving average filter and its order chosen 0.02 times sampling frequency.</a:t>
            </a:r>
          </a:p>
          <a:p>
            <a:pPr marL="0" marR="0" algn="just">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Finally, the response is given to threshold unit to classify the PQ events.</a:t>
            </a:r>
          </a:p>
        </p:txBody>
      </p:sp>
    </p:spTree>
    <p:extLst>
      <p:ext uri="{BB962C8B-B14F-4D97-AF65-F5344CB8AC3E}">
        <p14:creationId xmlns:p14="http://schemas.microsoft.com/office/powerpoint/2010/main" val="2036421757"/>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63756" y="1133279"/>
            <a:ext cx="8416485" cy="1438471"/>
          </a:xfrm>
          <a:prstGeom prst="rect">
            <a:avLst/>
          </a:prstGeom>
          <a:noFill/>
        </p:spPr>
        <p:txBody>
          <a:bodyPr wrap="square">
            <a:spAutoFit/>
          </a:bodyPr>
          <a:lstStyle/>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fuzzy logic framework is widely used for solving physical problems.</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In general, these problems are either do not govern a proper mathematical model or very complicated to encode data. </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Therefore, a set of rules is framed based on human ability and includes knowledge-based information about the system</a:t>
            </a:r>
            <a:r>
              <a:rPr lang="fa-IR" kern="100" dirty="0">
                <a:latin typeface="Calibri" panose="020F0502020204030204" pitchFamily="34" charset="0"/>
                <a:ea typeface="Calibri" panose="020F0502020204030204" pitchFamily="34" charset="0"/>
                <a:cs typeface="Arial" panose="020B0604020202020204" pitchFamily="34" charset="0"/>
              </a:rPr>
              <a:t>.</a:t>
            </a:r>
            <a:endParaRPr lang="en-US"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363757" y="233778"/>
            <a:ext cx="8416485" cy="946200"/>
          </a:xfrm>
        </p:spPr>
        <p:txBody>
          <a:bodyPr/>
          <a:lstStyle/>
          <a:p>
            <a:pPr algn="l"/>
            <a:r>
              <a:rPr lang="en-US" sz="2000" dirty="0"/>
              <a:t>3.2.3 Classifier</a:t>
            </a:r>
          </a:p>
        </p:txBody>
      </p:sp>
    </p:spTree>
    <p:extLst>
      <p:ext uri="{BB962C8B-B14F-4D97-AF65-F5344CB8AC3E}">
        <p14:creationId xmlns:p14="http://schemas.microsoft.com/office/powerpoint/2010/main" val="3399714886"/>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10360" y="237813"/>
            <a:ext cx="8416485" cy="4591065"/>
          </a:xfrm>
          <a:prstGeom prst="rect">
            <a:avLst/>
          </a:prstGeom>
          <a:noFill/>
        </p:spPr>
        <p:txBody>
          <a:bodyPr wrap="square">
            <a:spAutoFit/>
          </a:bodyPr>
          <a:lstStyle/>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superiority of fuzzy logic (FL) systems strongly depends on the knowledge of human experts for the specified application; hence, it is only as good as the legitimacy of the rules. </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In this stage, the FL framework is implemented for classifying the PQ events based on voltage variations present in the PQ signal.</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With two inputs, one output, and 12 rules, a Mamdani type fuzzy inference system is created.</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For the fuzzification process, one input signal is considered from the instantaneous amplitude (IA) of the signal, while the other is taken from its derivative amplitude (DA). </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envelope signal amplitude has been categorized into four trapezoids, indicated as follows: large amplitude (LA), normal amplitude (NA), small amplitude (SA), and very small amplitude (VSA).</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The boundaries of the envelope signal is considered as per the IEEE 1159 standard.</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In the same way, the derivative amplitude is divided into three trapezoids, each with its own label: positive derivative (PD), zero derivative (ZD), and negative derivative (ND). </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boundaries of the derivative filter are framed by considering all the possibilities of the derivative amplitudes for the PQ disturbances. </a:t>
            </a:r>
          </a:p>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fuzzy response (FR) has been divided into four trapezoids: swell, normal, sag, and interruption. The membership function for the IA, DA, and FR have shown in Fig. 1. </a:t>
            </a:r>
          </a:p>
        </p:txBody>
      </p:sp>
    </p:spTree>
    <p:extLst>
      <p:ext uri="{BB962C8B-B14F-4D97-AF65-F5344CB8AC3E}">
        <p14:creationId xmlns:p14="http://schemas.microsoft.com/office/powerpoint/2010/main" val="1423377828"/>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10360" y="237813"/>
            <a:ext cx="8416485" cy="484748"/>
          </a:xfrm>
          <a:prstGeom prst="rect">
            <a:avLst/>
          </a:prstGeom>
          <a:noFill/>
        </p:spPr>
        <p:txBody>
          <a:bodyPr wrap="square">
            <a:spAutoFit/>
          </a:bodyPr>
          <a:lstStyle/>
          <a:p>
            <a:pPr>
              <a:lnSpc>
                <a:spcPct val="107000"/>
              </a:lnSpc>
              <a:spcAft>
                <a:spcPts val="800"/>
              </a:spcAft>
            </a:pPr>
            <a:endParaRPr lang="en-US" sz="9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9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C853D753-89E4-E005-A38B-DDDF3C738EC7}"/>
              </a:ext>
            </a:extLst>
          </p:cNvPr>
          <p:cNvPicPr>
            <a:picLocks noChangeAspect="1"/>
          </p:cNvPicPr>
          <p:nvPr/>
        </p:nvPicPr>
        <p:blipFill>
          <a:blip r:embed="rId3"/>
          <a:stretch>
            <a:fillRect/>
          </a:stretch>
        </p:blipFill>
        <p:spPr>
          <a:xfrm>
            <a:off x="4674391" y="118906"/>
            <a:ext cx="4052454" cy="4905687"/>
          </a:xfrm>
          <a:prstGeom prst="rect">
            <a:avLst/>
          </a:prstGeom>
        </p:spPr>
      </p:pic>
      <p:sp>
        <p:nvSpPr>
          <p:cNvPr id="6" name="TextBox 5">
            <a:extLst>
              <a:ext uri="{FF2B5EF4-FFF2-40B4-BE49-F238E27FC236}">
                <a16:creationId xmlns:a16="http://schemas.microsoft.com/office/drawing/2014/main" id="{8887D31A-DB35-67A4-FCC3-BD35920A2417}"/>
              </a:ext>
            </a:extLst>
          </p:cNvPr>
          <p:cNvSpPr txBox="1"/>
          <p:nvPr/>
        </p:nvSpPr>
        <p:spPr>
          <a:xfrm>
            <a:off x="477223" y="2194366"/>
            <a:ext cx="3767728" cy="738664"/>
          </a:xfrm>
          <a:prstGeom prst="rect">
            <a:avLst/>
          </a:prstGeom>
          <a:noFill/>
        </p:spPr>
        <p:txBody>
          <a:bodyPr wrap="square">
            <a:spAutoFit/>
          </a:bodyPr>
          <a:lstStyle/>
          <a:p>
            <a:r>
              <a:rPr lang="en-US" dirty="0"/>
              <a:t>Fig. 1 Membership functions for the a Instantaneous amplitude, b Derivative, and c output</a:t>
            </a:r>
          </a:p>
        </p:txBody>
      </p:sp>
    </p:spTree>
    <p:extLst>
      <p:ext uri="{BB962C8B-B14F-4D97-AF65-F5344CB8AC3E}">
        <p14:creationId xmlns:p14="http://schemas.microsoft.com/office/powerpoint/2010/main" val="22368850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a:cxnSpLocks/>
          </p:cNvCxnSpPr>
          <p:nvPr/>
        </p:nvCxnSpPr>
        <p:spPr>
          <a:xfrm>
            <a:off x="3384645" y="533447"/>
            <a:ext cx="5866605"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68238" y="4735059"/>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TextBox 4">
            <a:extLst>
              <a:ext uri="{FF2B5EF4-FFF2-40B4-BE49-F238E27FC236}">
                <a16:creationId xmlns:a16="http://schemas.microsoft.com/office/drawing/2014/main" id="{1D8ACE7D-C25A-0117-316A-D547582CFD16}"/>
              </a:ext>
            </a:extLst>
          </p:cNvPr>
          <p:cNvSpPr txBox="1"/>
          <p:nvPr/>
        </p:nvSpPr>
        <p:spPr>
          <a:xfrm>
            <a:off x="2218962" y="1396786"/>
            <a:ext cx="6345008" cy="1523494"/>
          </a:xfrm>
          <a:prstGeom prst="rect">
            <a:avLst/>
          </a:prstGeom>
          <a:noFill/>
        </p:spPr>
        <p:txBody>
          <a:bodyPr wrap="square">
            <a:spAutoFit/>
          </a:bodyPr>
          <a:lstStyle/>
          <a:p>
            <a:pPr algn="just">
              <a:lnSpc>
                <a:spcPct val="200000"/>
              </a:lnSpc>
            </a:pPr>
            <a:r>
              <a:rPr lang="en-US" sz="1200" dirty="0"/>
              <a:t>This paper proposes a low-computational, automatic, real-time PQ monitoring system based on the Hilbert transform (HT), fuzzy logic and threshold based classifiers. The major contribution of the proposed method is based on sample-to-sample process that can detect the events timely, unlike a ten-cycle window-based methods. </a:t>
            </a:r>
            <a:endParaRPr lang="fa-IR" sz="1200" dirty="0">
              <a:solidFill>
                <a:prstClr val="black">
                  <a:lumMod val="95000"/>
                  <a:lumOff val="5000"/>
                </a:prstClr>
              </a:solidFill>
              <a:latin typeface="Shabnam" panose="020B0603030804020204" pitchFamily="34" charset="-78"/>
              <a:cs typeface="B Nazanin" panose="00000400000000000000" pitchFamily="2" charset="-78"/>
            </a:endParaRPr>
          </a:p>
        </p:txBody>
      </p:sp>
    </p:spTree>
    <p:extLst>
      <p:ext uri="{BB962C8B-B14F-4D97-AF65-F5344CB8AC3E}">
        <p14:creationId xmlns:p14="http://schemas.microsoft.com/office/powerpoint/2010/main" val="424739473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63757" y="965328"/>
            <a:ext cx="8416485" cy="3870868"/>
          </a:xfrm>
          <a:prstGeom prst="rect">
            <a:avLst/>
          </a:prstGeom>
          <a:noFill/>
        </p:spPr>
        <p:txBody>
          <a:bodyPr wrap="square">
            <a:spAutoFit/>
          </a:bodyPr>
          <a:lstStyle/>
          <a:p>
            <a:pPr marL="342900" marR="0" indent="-342900">
              <a:lnSpc>
                <a:spcPct val="107000"/>
              </a:lnSpc>
              <a:spcBef>
                <a:spcPts val="0"/>
              </a:spcBef>
              <a:spcAft>
                <a:spcPts val="800"/>
              </a:spcAft>
              <a:buAutoNum type="arabicPeriod"/>
            </a:pPr>
            <a:r>
              <a:rPr lang="en-US" sz="1200" dirty="0"/>
              <a:t>If (IA is VSA) and (DA is ND), then (FR is interruption). </a:t>
            </a:r>
          </a:p>
          <a:p>
            <a:pPr marL="342900" marR="0" indent="-342900">
              <a:lnSpc>
                <a:spcPct val="107000"/>
              </a:lnSpc>
              <a:spcBef>
                <a:spcPts val="0"/>
              </a:spcBef>
              <a:spcAft>
                <a:spcPts val="800"/>
              </a:spcAft>
              <a:buAutoNum type="arabicPeriod"/>
            </a:pPr>
            <a:r>
              <a:rPr lang="en-US" sz="1200" dirty="0"/>
              <a:t>If (IA is VSA) and (DA is ZD), then (FR is interruption). </a:t>
            </a:r>
          </a:p>
          <a:p>
            <a:pPr marL="342900" marR="0" indent="-342900">
              <a:lnSpc>
                <a:spcPct val="107000"/>
              </a:lnSpc>
              <a:spcBef>
                <a:spcPts val="0"/>
              </a:spcBef>
              <a:spcAft>
                <a:spcPts val="800"/>
              </a:spcAft>
              <a:buAutoNum type="arabicPeriod"/>
            </a:pPr>
            <a:r>
              <a:rPr lang="en-US" sz="1200" dirty="0"/>
              <a:t>If (IA is VSA) and (DA is PD), then (FR is sag). </a:t>
            </a:r>
          </a:p>
          <a:p>
            <a:pPr marL="342900" marR="0" indent="-342900">
              <a:lnSpc>
                <a:spcPct val="107000"/>
              </a:lnSpc>
              <a:spcBef>
                <a:spcPts val="0"/>
              </a:spcBef>
              <a:spcAft>
                <a:spcPts val="800"/>
              </a:spcAft>
              <a:buAutoNum type="arabicPeriod"/>
            </a:pPr>
            <a:r>
              <a:rPr lang="en-US" sz="1200" dirty="0"/>
              <a:t>If (IA is SA) and (DA is ND), then (FR is sag). </a:t>
            </a:r>
          </a:p>
          <a:p>
            <a:pPr marL="342900" marR="0" indent="-342900">
              <a:lnSpc>
                <a:spcPct val="107000"/>
              </a:lnSpc>
              <a:spcBef>
                <a:spcPts val="0"/>
              </a:spcBef>
              <a:spcAft>
                <a:spcPts val="800"/>
              </a:spcAft>
              <a:buAutoNum type="arabicPeriod"/>
            </a:pPr>
            <a:r>
              <a:rPr lang="en-US" sz="1200" dirty="0"/>
              <a:t>If (IA is SA) and (DA is ZD), then (FR is sag). </a:t>
            </a:r>
          </a:p>
          <a:p>
            <a:pPr marL="342900" marR="0" indent="-342900">
              <a:lnSpc>
                <a:spcPct val="107000"/>
              </a:lnSpc>
              <a:spcBef>
                <a:spcPts val="0"/>
              </a:spcBef>
              <a:spcAft>
                <a:spcPts val="800"/>
              </a:spcAft>
              <a:buAutoNum type="arabicPeriod"/>
            </a:pPr>
            <a:r>
              <a:rPr lang="en-US" sz="1200" dirty="0"/>
              <a:t>If (IA is SA) and (DA is PD), then (FR is normal).</a:t>
            </a:r>
          </a:p>
          <a:p>
            <a:pPr marL="342900" marR="0" indent="-342900">
              <a:lnSpc>
                <a:spcPct val="107000"/>
              </a:lnSpc>
              <a:spcBef>
                <a:spcPts val="0"/>
              </a:spcBef>
              <a:spcAft>
                <a:spcPts val="800"/>
              </a:spcAft>
              <a:buAutoNum type="arabicPeriod"/>
            </a:pPr>
            <a:r>
              <a:rPr lang="en-US" sz="1200" dirty="0"/>
              <a:t> If (IA is NA) and (DA is ND), then (FR is normal). </a:t>
            </a:r>
          </a:p>
          <a:p>
            <a:pPr marL="342900" marR="0" indent="-342900">
              <a:lnSpc>
                <a:spcPct val="107000"/>
              </a:lnSpc>
              <a:spcBef>
                <a:spcPts val="0"/>
              </a:spcBef>
              <a:spcAft>
                <a:spcPts val="800"/>
              </a:spcAft>
              <a:buAutoNum type="arabicPeriod"/>
            </a:pPr>
            <a:r>
              <a:rPr lang="en-US" sz="1200" dirty="0"/>
              <a:t>If (IA is NA) and (DA is ZD), then (FR is normal). </a:t>
            </a:r>
          </a:p>
          <a:p>
            <a:pPr marL="342900" marR="0" indent="-342900">
              <a:lnSpc>
                <a:spcPct val="107000"/>
              </a:lnSpc>
              <a:spcBef>
                <a:spcPts val="0"/>
              </a:spcBef>
              <a:spcAft>
                <a:spcPts val="800"/>
              </a:spcAft>
              <a:buAutoNum type="arabicPeriod"/>
            </a:pPr>
            <a:r>
              <a:rPr lang="en-US" sz="1200" dirty="0"/>
              <a:t>If (IA is NA) and (DA is PD), then (FR is normal). </a:t>
            </a:r>
          </a:p>
          <a:p>
            <a:pPr marL="342900" marR="0" indent="-342900">
              <a:lnSpc>
                <a:spcPct val="107000"/>
              </a:lnSpc>
              <a:spcBef>
                <a:spcPts val="0"/>
              </a:spcBef>
              <a:spcAft>
                <a:spcPts val="800"/>
              </a:spcAft>
              <a:buAutoNum type="arabicPeriod"/>
            </a:pPr>
            <a:r>
              <a:rPr lang="en-US" sz="1200" dirty="0"/>
              <a:t>If (IA is LA) and (DA is ND), then (FR is normal). </a:t>
            </a:r>
          </a:p>
          <a:p>
            <a:pPr marL="342900" marR="0" indent="-342900">
              <a:lnSpc>
                <a:spcPct val="107000"/>
              </a:lnSpc>
              <a:spcBef>
                <a:spcPts val="0"/>
              </a:spcBef>
              <a:spcAft>
                <a:spcPts val="800"/>
              </a:spcAft>
              <a:buAutoNum type="arabicPeriod"/>
            </a:pPr>
            <a:r>
              <a:rPr lang="en-US" sz="1200" dirty="0"/>
              <a:t>If (IA is LA) and (DA is ZD), then (FR is swell). </a:t>
            </a:r>
          </a:p>
          <a:p>
            <a:pPr marL="342900" marR="0" indent="-342900">
              <a:lnSpc>
                <a:spcPct val="107000"/>
              </a:lnSpc>
              <a:spcBef>
                <a:spcPts val="0"/>
              </a:spcBef>
              <a:spcAft>
                <a:spcPts val="800"/>
              </a:spcAft>
              <a:buAutoNum type="arabicPeriod"/>
            </a:pPr>
            <a:r>
              <a:rPr lang="en-US" sz="1200" dirty="0"/>
              <a:t>If (IA is LA) and (DA is PD), then (FR is swell).</a:t>
            </a:r>
            <a:endParaRPr lang="en-US" sz="800" kern="100" dirty="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6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363757" y="267536"/>
            <a:ext cx="3983602" cy="572037"/>
          </a:xfrm>
        </p:spPr>
        <p:txBody>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rules are considered as follows: </a:t>
            </a:r>
          </a:p>
        </p:txBody>
      </p:sp>
    </p:spTree>
    <p:extLst>
      <p:ext uri="{BB962C8B-B14F-4D97-AF65-F5344CB8AC3E}">
        <p14:creationId xmlns:p14="http://schemas.microsoft.com/office/powerpoint/2010/main" val="1795119256"/>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63757" y="965328"/>
            <a:ext cx="8416485" cy="3054619"/>
          </a:xfrm>
          <a:prstGeom prst="rect">
            <a:avLst/>
          </a:prstGeom>
          <a:noFill/>
        </p:spPr>
        <p:txBody>
          <a:bodyPr wrap="square">
            <a:spAutoFit/>
          </a:bodyPr>
          <a:lstStyle/>
          <a:p>
            <a:pPr marL="0" marR="0">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To detect harmonics and oscillatory transients, a threshold-based classifier has been designed.</a:t>
            </a:r>
          </a:p>
          <a:p>
            <a:pPr marL="0" marR="0">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In this method, the fixed threshold has been set as the maximum magnitude response of the moving average filter obtained in the swell case.</a:t>
            </a:r>
          </a:p>
          <a:p>
            <a:pPr marL="0" marR="0">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It tracks the on-duration of these events. </a:t>
            </a:r>
          </a:p>
          <a:p>
            <a:pPr marL="0" marR="0">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duration of the event is determined as the time during which the envelope continuously exceeds the magnitude threshold level</a:t>
            </a:r>
          </a:p>
          <a:p>
            <a:pPr marL="0" marR="0">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Finally, the duration of an event is used for identifying the oscillatory transients (5 </a:t>
            </a:r>
            <a:r>
              <a:rPr lang="en-US" kern="100" dirty="0" err="1">
                <a:effectLst/>
                <a:latin typeface="Calibri" panose="020F0502020204030204" pitchFamily="34" charset="0"/>
                <a:ea typeface="Calibri" panose="020F0502020204030204" pitchFamily="34" charset="0"/>
                <a:cs typeface="Arial" panose="020B0604020202020204" pitchFamily="34" charset="0"/>
              </a:rPr>
              <a:t>ms</a:t>
            </a:r>
            <a:r>
              <a:rPr lang="en-US" kern="100" dirty="0">
                <a:effectLst/>
                <a:latin typeface="Calibri" panose="020F0502020204030204" pitchFamily="34" charset="0"/>
                <a:ea typeface="Calibri" panose="020F0502020204030204" pitchFamily="34" charset="0"/>
                <a:cs typeface="Arial" panose="020B0604020202020204" pitchFamily="34" charset="0"/>
              </a:rPr>
              <a:t>&lt;DT50 </a:t>
            </a:r>
            <a:r>
              <a:rPr lang="en-US" kern="100" dirty="0" err="1">
                <a:effectLst/>
                <a:latin typeface="Calibri" panose="020F0502020204030204" pitchFamily="34" charset="0"/>
                <a:ea typeface="Calibri" panose="020F0502020204030204" pitchFamily="34" charset="0"/>
                <a:cs typeface="Arial" panose="020B0604020202020204" pitchFamily="34" charset="0"/>
              </a:rPr>
              <a:t>ms</a:t>
            </a:r>
            <a:r>
              <a:rPr lang="en-US" kern="100" dirty="0">
                <a:effectLst/>
                <a:latin typeface="Calibri" panose="020F0502020204030204" pitchFamily="34" charset="0"/>
                <a:ea typeface="Calibri" panose="020F0502020204030204" pitchFamily="34" charset="0"/>
                <a:cs typeface="Arial" panose="020B0604020202020204" pitchFamily="34" charset="0"/>
              </a:rPr>
              <a:t>) according to the IEEE 1159–1195 standard.</a:t>
            </a:r>
          </a:p>
        </p:txBody>
      </p:sp>
    </p:spTree>
    <p:extLst>
      <p:ext uri="{BB962C8B-B14F-4D97-AF65-F5344CB8AC3E}">
        <p14:creationId xmlns:p14="http://schemas.microsoft.com/office/powerpoint/2010/main" val="152039737"/>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8">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8"/>
          <p:cNvSpPr txBox="1">
            <a:spLocks noGrp="1"/>
          </p:cNvSpPr>
          <p:nvPr>
            <p:ph type="ctrTitle"/>
          </p:nvPr>
        </p:nvSpPr>
        <p:spPr>
          <a:xfrm flipH="1">
            <a:off x="163887"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Real‑Time Implementation</a:t>
            </a:r>
            <a:endParaRPr dirty="0"/>
          </a:p>
        </p:txBody>
      </p:sp>
      <p:sp>
        <p:nvSpPr>
          <p:cNvPr id="437" name="Google Shape;437;p48"/>
          <p:cNvSpPr txBox="1">
            <a:spLocks noGrp="1"/>
          </p:cNvSpPr>
          <p:nvPr>
            <p:ph type="title" idx="2"/>
          </p:nvPr>
        </p:nvSpPr>
        <p:spPr>
          <a:xfrm flipH="1">
            <a:off x="474674" y="77200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04</a:t>
            </a:r>
            <a:endParaRPr dirty="0"/>
          </a:p>
        </p:txBody>
      </p:sp>
      <p:cxnSp>
        <p:nvCxnSpPr>
          <p:cNvPr id="439" name="Google Shape;439;p48"/>
          <p:cNvCxnSpPr>
            <a:cxnSpLocks/>
          </p:cNvCxnSpPr>
          <p:nvPr/>
        </p:nvCxnSpPr>
        <p:spPr>
          <a:xfrm>
            <a:off x="0" y="3291930"/>
            <a:ext cx="3784415" cy="0"/>
          </a:xfrm>
          <a:prstGeom prst="straightConnector1">
            <a:avLst/>
          </a:prstGeom>
          <a:noFill/>
          <a:ln w="9525" cap="flat" cmpd="sng">
            <a:solidFill>
              <a:srgbClr val="434343"/>
            </a:solidFill>
            <a:prstDash val="solid"/>
            <a:round/>
            <a:headEnd type="none" w="med" len="med"/>
            <a:tailEnd type="none" w="med" len="med"/>
          </a:ln>
        </p:spPr>
      </p:cxnSp>
      <p:grpSp>
        <p:nvGrpSpPr>
          <p:cNvPr id="440" name="Google Shape;440;p48"/>
          <p:cNvGrpSpPr/>
          <p:nvPr/>
        </p:nvGrpSpPr>
        <p:grpSpPr>
          <a:xfrm>
            <a:off x="8089940" y="561326"/>
            <a:ext cx="423413" cy="421569"/>
            <a:chOff x="7703675" y="2541175"/>
            <a:chExt cx="499425" cy="497250"/>
          </a:xfrm>
        </p:grpSpPr>
        <p:sp>
          <p:nvSpPr>
            <p:cNvPr id="441" name="Google Shape;441;p48"/>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8"/>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8"/>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8"/>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8"/>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39"/>
                                        </p:tgtEl>
                                        <p:attrNameLst>
                                          <p:attrName>style.visibility</p:attrName>
                                        </p:attrNameLst>
                                      </p:cBhvr>
                                      <p:to>
                                        <p:strVal val="visible"/>
                                      </p:to>
                                    </p:set>
                                    <p:anim calcmode="lin" valueType="num">
                                      <p:cBhvr additive="base">
                                        <p:cTn id="7" dur="1000"/>
                                        <p:tgtEl>
                                          <p:spTgt spid="439"/>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37"/>
                                        </p:tgtEl>
                                        <p:attrNameLst>
                                          <p:attrName>style.visibility</p:attrName>
                                        </p:attrNameLst>
                                      </p:cBhvr>
                                      <p:to>
                                        <p:strVal val="visible"/>
                                      </p:to>
                                    </p:set>
                                    <p:animEffect transition="in" filter="fade">
                                      <p:cBhvr>
                                        <p:cTn id="11" dur="8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 name="Title 3">
            <a:extLst>
              <a:ext uri="{FF2B5EF4-FFF2-40B4-BE49-F238E27FC236}">
                <a16:creationId xmlns:a16="http://schemas.microsoft.com/office/drawing/2014/main" id="{DBD84F18-AE7E-7B27-D58D-73E134CF2190}"/>
              </a:ext>
            </a:extLst>
          </p:cNvPr>
          <p:cNvSpPr>
            <a:spLocks noGrp="1"/>
          </p:cNvSpPr>
          <p:nvPr>
            <p:ph type="ctrTitle"/>
          </p:nvPr>
        </p:nvSpPr>
        <p:spPr>
          <a:xfrm>
            <a:off x="1742031" y="2153787"/>
            <a:ext cx="5659938" cy="835926"/>
          </a:xfrm>
        </p:spPr>
        <p:txBody>
          <a:bodyPr/>
          <a:lstStyle/>
          <a:p>
            <a:pPr marL="0" marR="0">
              <a:lnSpc>
                <a:spcPct val="107000"/>
              </a:lnSpc>
              <a:spcBef>
                <a:spcPts val="0"/>
              </a:spcBef>
              <a:spcAft>
                <a:spcPts val="800"/>
              </a:spcAft>
            </a:pPr>
            <a:r>
              <a:rPr lang="en-US" sz="3600" dirty="0"/>
              <a:t>4.1 Hardware Setup</a:t>
            </a:r>
            <a:endParaRPr lang="en-US" sz="36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833133434"/>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63756" y="1044440"/>
            <a:ext cx="8416485" cy="3054619"/>
          </a:xfrm>
          <a:prstGeom prst="rect">
            <a:avLst/>
          </a:prstGeom>
          <a:noFill/>
        </p:spPr>
        <p:txBody>
          <a:bodyPr wrap="square">
            <a:spAutoFit/>
          </a:bodyPr>
          <a:lstStyle/>
          <a:p>
            <a:pPr marL="0" marR="0" algn="just">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signal processor board used in this work is the TMS320F28379D Launchpad. </a:t>
            </a:r>
          </a:p>
          <a:p>
            <a:pPr algn="just">
              <a:lnSpc>
                <a:spcPct val="150000"/>
              </a:lnSpc>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The Launchpad has two 32-bit floating-point processors, and each processor runs with a 200 MHz clock.</a:t>
            </a:r>
          </a:p>
          <a:p>
            <a:pPr algn="just">
              <a:lnSpc>
                <a:spcPct val="150000"/>
              </a:lnSpc>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The selection of this board is made due to its internal subsystems such as the Floating-point unit, Trigonometric math unit, and Viterbi/Complex math unit. </a:t>
            </a:r>
            <a:endParaRPr lang="en-US" dirty="0">
              <a:latin typeface="Calibri" panose="020F0502020204030204" pitchFamily="34" charset="0"/>
              <a:ea typeface="Calibri" panose="020F0502020204030204" pitchFamily="34" charset="0"/>
              <a:cs typeface="Arial" panose="020B0604020202020204" pitchFamily="34" charset="0"/>
            </a:endParaRPr>
          </a:p>
          <a:p>
            <a:pPr marL="0" marR="0" algn="just">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These subsystems are greatly enhancing the performance of the DSP board in terms of handling much more computations. </a:t>
            </a:r>
          </a:p>
          <a:p>
            <a:pPr marL="0" marR="0" algn="just">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Some of the specifications of the Launchpad include 24 enhanced pulse width modulation (EPWM) channels, three 12-bit digital-to-analog (DAC) modules, and four analog-to-digital (ADC) modules.</a:t>
            </a:r>
          </a:p>
        </p:txBody>
      </p:sp>
      <p:sp>
        <p:nvSpPr>
          <p:cNvPr id="2" name="Title 3">
            <a:extLst>
              <a:ext uri="{FF2B5EF4-FFF2-40B4-BE49-F238E27FC236}">
                <a16:creationId xmlns:a16="http://schemas.microsoft.com/office/drawing/2014/main" id="{DBD84F18-AE7E-7B27-D58D-73E134CF2190}"/>
              </a:ext>
            </a:extLst>
          </p:cNvPr>
          <p:cNvSpPr>
            <a:spLocks noGrp="1"/>
          </p:cNvSpPr>
          <p:nvPr>
            <p:ph type="ctrTitle"/>
          </p:nvPr>
        </p:nvSpPr>
        <p:spPr>
          <a:xfrm>
            <a:off x="2580198" y="193732"/>
            <a:ext cx="3983602" cy="572037"/>
          </a:xfrm>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Launchpad</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029231668"/>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 name="Title 3">
            <a:extLst>
              <a:ext uri="{FF2B5EF4-FFF2-40B4-BE49-F238E27FC236}">
                <a16:creationId xmlns:a16="http://schemas.microsoft.com/office/drawing/2014/main" id="{DBD84F18-AE7E-7B27-D58D-73E134CF2190}"/>
              </a:ext>
            </a:extLst>
          </p:cNvPr>
          <p:cNvSpPr>
            <a:spLocks noGrp="1"/>
          </p:cNvSpPr>
          <p:nvPr>
            <p:ph type="ctrTitle"/>
          </p:nvPr>
        </p:nvSpPr>
        <p:spPr>
          <a:xfrm>
            <a:off x="1742031" y="164800"/>
            <a:ext cx="5659938" cy="835926"/>
          </a:xfrm>
        </p:spPr>
        <p:txBody>
          <a:bodyPr/>
          <a:lstStyle/>
          <a:p>
            <a:pPr marL="0" marR="0">
              <a:lnSpc>
                <a:spcPct val="107000"/>
              </a:lnSpc>
              <a:spcBef>
                <a:spcPts val="0"/>
              </a:spcBef>
              <a:spcAft>
                <a:spcPts val="800"/>
              </a:spcAft>
            </a:pPr>
            <a:r>
              <a:rPr lang="en-US" sz="1800" dirty="0"/>
              <a:t>4.2 Development of Algorithm</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4C2BDB3-DD4D-605C-8FB2-E0AA95149D22}"/>
              </a:ext>
            </a:extLst>
          </p:cNvPr>
          <p:cNvPicPr>
            <a:picLocks noChangeAspect="1"/>
          </p:cNvPicPr>
          <p:nvPr/>
        </p:nvPicPr>
        <p:blipFill>
          <a:blip r:embed="rId3"/>
          <a:stretch>
            <a:fillRect/>
          </a:stretch>
        </p:blipFill>
        <p:spPr>
          <a:xfrm>
            <a:off x="3284654" y="903057"/>
            <a:ext cx="2574692" cy="3804598"/>
          </a:xfrm>
          <a:prstGeom prst="rect">
            <a:avLst/>
          </a:prstGeom>
        </p:spPr>
      </p:pic>
    </p:spTree>
    <p:extLst>
      <p:ext uri="{BB962C8B-B14F-4D97-AF65-F5344CB8AC3E}">
        <p14:creationId xmlns:p14="http://schemas.microsoft.com/office/powerpoint/2010/main" val="384350760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1">
            <a:hlinkClick r:id="rId3" action="ppaction://hlinksldjump"/>
          </p:cNvPr>
          <p:cNvSpPr/>
          <p:nvPr/>
        </p:nvSpPr>
        <p:spPr>
          <a:xfrm>
            <a:off x="7991475" y="463300"/>
            <a:ext cx="620100" cy="617400"/>
          </a:xfrm>
          <a:prstGeom prst="snip2DiagRect">
            <a:avLst>
              <a:gd name="adj1" fmla="val 0"/>
              <a:gd name="adj2" fmla="val 16667"/>
            </a:avLst>
          </a:prstGeom>
          <a:solidFill>
            <a:srgbClr val="D9D9D9"/>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1"/>
          <p:cNvSpPr txBox="1">
            <a:spLocks noGrp="1"/>
          </p:cNvSpPr>
          <p:nvPr>
            <p:ph type="ctrTitle"/>
          </p:nvPr>
        </p:nvSpPr>
        <p:spPr>
          <a:xfrm flipH="1">
            <a:off x="1312557" y="119130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Results</a:t>
            </a:r>
            <a:endParaRPr dirty="0"/>
          </a:p>
        </p:txBody>
      </p:sp>
      <p:sp>
        <p:nvSpPr>
          <p:cNvPr id="479" name="Google Shape;479;p51"/>
          <p:cNvSpPr txBox="1">
            <a:spLocks noGrp="1"/>
          </p:cNvSpPr>
          <p:nvPr>
            <p:ph type="title" idx="2"/>
          </p:nvPr>
        </p:nvSpPr>
        <p:spPr>
          <a:xfrm flipH="1">
            <a:off x="1312557" y="767308"/>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05</a:t>
            </a:r>
            <a:endParaRPr dirty="0"/>
          </a:p>
        </p:txBody>
      </p:sp>
      <p:cxnSp>
        <p:nvCxnSpPr>
          <p:cNvPr id="481" name="Google Shape;481;p51"/>
          <p:cNvCxnSpPr/>
          <p:nvPr/>
        </p:nvCxnSpPr>
        <p:spPr>
          <a:xfrm>
            <a:off x="793812" y="0"/>
            <a:ext cx="0" cy="2382600"/>
          </a:xfrm>
          <a:prstGeom prst="straightConnector1">
            <a:avLst/>
          </a:prstGeom>
          <a:noFill/>
          <a:ln w="9525" cap="flat" cmpd="sng">
            <a:solidFill>
              <a:srgbClr val="595959"/>
            </a:solidFill>
            <a:prstDash val="solid"/>
            <a:round/>
            <a:headEnd type="none" w="med" len="med"/>
            <a:tailEnd type="none" w="med" len="med"/>
          </a:ln>
        </p:spPr>
      </p:cxnSp>
      <p:grpSp>
        <p:nvGrpSpPr>
          <p:cNvPr id="482" name="Google Shape;482;p51"/>
          <p:cNvGrpSpPr/>
          <p:nvPr/>
        </p:nvGrpSpPr>
        <p:grpSpPr>
          <a:xfrm>
            <a:off x="8089940" y="561326"/>
            <a:ext cx="423413" cy="421569"/>
            <a:chOff x="7703675" y="2541175"/>
            <a:chExt cx="499425" cy="497250"/>
          </a:xfrm>
        </p:grpSpPr>
        <p:sp>
          <p:nvSpPr>
            <p:cNvPr id="483" name="Google Shape;483;p51"/>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1"/>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1"/>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1"/>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1"/>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481"/>
                                        </p:tgtEl>
                                        <p:attrNameLst>
                                          <p:attrName>style.visibility</p:attrName>
                                        </p:attrNameLst>
                                      </p:cBhvr>
                                      <p:to>
                                        <p:strVal val="visible"/>
                                      </p:to>
                                    </p:set>
                                    <p:anim calcmode="lin" valueType="num">
                                      <p:cBhvr additive="base">
                                        <p:cTn id="7" dur="1000"/>
                                        <p:tgtEl>
                                          <p:spTgt spid="481"/>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79"/>
                                        </p:tgtEl>
                                        <p:attrNameLst>
                                          <p:attrName>style.visibility</p:attrName>
                                        </p:attrNameLst>
                                      </p:cBhvr>
                                      <p:to>
                                        <p:strVal val="visible"/>
                                      </p:to>
                                    </p:set>
                                    <p:animEffect transition="in" filter="fade">
                                      <p:cBhvr>
                                        <p:cTn id="11" dur="8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63757" y="1018724"/>
            <a:ext cx="8299683" cy="671915"/>
          </a:xfrm>
          <a:prstGeom prst="rect">
            <a:avLst/>
          </a:prstGeom>
          <a:noFill/>
        </p:spPr>
        <p:txBody>
          <a:bodyPr wrap="square">
            <a:spAutoFit/>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To detect and identify the events, the magnitude and time duration are considered for each of the signals. An example of the PQ disturbance signal is shown in Fig.</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363757" y="307197"/>
            <a:ext cx="8416485" cy="513761"/>
          </a:xfrm>
        </p:spPr>
        <p:txBody>
          <a:bodyPr/>
          <a:lstStyle/>
          <a:p>
            <a:pPr algn="l"/>
            <a:r>
              <a:rPr lang="en-US" sz="1400" dirty="0"/>
              <a:t>PQ signal with sag, harmonics, interruption, swell, oscillatory transients, and normal events</a:t>
            </a:r>
          </a:p>
        </p:txBody>
      </p:sp>
      <p:pic>
        <p:nvPicPr>
          <p:cNvPr id="3" name="Picture 2">
            <a:extLst>
              <a:ext uri="{FF2B5EF4-FFF2-40B4-BE49-F238E27FC236}">
                <a16:creationId xmlns:a16="http://schemas.microsoft.com/office/drawing/2014/main" id="{0976400D-4D85-3876-F8E1-BD7FDFBBA861}"/>
              </a:ext>
            </a:extLst>
          </p:cNvPr>
          <p:cNvPicPr>
            <a:picLocks noChangeAspect="1"/>
          </p:cNvPicPr>
          <p:nvPr/>
        </p:nvPicPr>
        <p:blipFill>
          <a:blip r:embed="rId3"/>
          <a:stretch>
            <a:fillRect/>
          </a:stretch>
        </p:blipFill>
        <p:spPr>
          <a:xfrm>
            <a:off x="1414984" y="1985273"/>
            <a:ext cx="6314032" cy="2587940"/>
          </a:xfrm>
          <a:prstGeom prst="rect">
            <a:avLst/>
          </a:prstGeom>
        </p:spPr>
      </p:pic>
    </p:spTree>
    <p:extLst>
      <p:ext uri="{BB962C8B-B14F-4D97-AF65-F5344CB8AC3E}">
        <p14:creationId xmlns:p14="http://schemas.microsoft.com/office/powerpoint/2010/main" val="1839110451"/>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422158" y="958654"/>
            <a:ext cx="8299683" cy="968278"/>
          </a:xfrm>
          <a:prstGeom prst="rect">
            <a:avLst/>
          </a:prstGeom>
          <a:noFill/>
        </p:spPr>
        <p:txBody>
          <a:bodyPr wrap="square">
            <a:spAutoFit/>
          </a:bodyPr>
          <a:lstStyle/>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signal is decomposed into low-frequency and high-frequency components of the disturbance via the LPF and HPF.</a:t>
            </a:r>
            <a:r>
              <a:rPr lang="en-US" sz="1800" kern="100" dirty="0">
                <a:effectLst/>
                <a:latin typeface="Calibri" panose="020F0502020204030204" pitchFamily="34" charset="0"/>
                <a:ea typeface="Calibri" panose="020F0502020204030204" pitchFamily="34" charset="0"/>
                <a:cs typeface="Arial" panose="020B0604020202020204" pitchFamily="34" charset="0"/>
              </a:rPr>
              <a:t> The LPF response consists of low-frequency information such as sag, swell, interruption, and normal signal, as shown in Fig a.</a:t>
            </a:r>
            <a:endParaRPr lang="en-US" sz="105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1A5BF245-EAEB-9C78-2C24-BADC6085AB43}"/>
              </a:ext>
            </a:extLst>
          </p:cNvPr>
          <p:cNvPicPr>
            <a:picLocks noChangeAspect="1"/>
          </p:cNvPicPr>
          <p:nvPr/>
        </p:nvPicPr>
        <p:blipFill>
          <a:blip r:embed="rId3"/>
          <a:stretch>
            <a:fillRect/>
          </a:stretch>
        </p:blipFill>
        <p:spPr>
          <a:xfrm>
            <a:off x="1321541" y="2333056"/>
            <a:ext cx="6500916" cy="2456644"/>
          </a:xfrm>
          <a:prstGeom prst="rect">
            <a:avLst/>
          </a:prstGeom>
        </p:spPr>
      </p:pic>
    </p:spTree>
    <p:extLst>
      <p:ext uri="{BB962C8B-B14F-4D97-AF65-F5344CB8AC3E}">
        <p14:creationId xmlns:p14="http://schemas.microsoft.com/office/powerpoint/2010/main" val="4248034869"/>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63756" y="985352"/>
            <a:ext cx="8299683" cy="671915"/>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envelope of the filtered signal is obtained from the HT, and its response is shown in Fig.</a:t>
            </a:r>
            <a:r>
              <a:rPr lang="fa-IR"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b. </a:t>
            </a:r>
          </a:p>
        </p:txBody>
      </p:sp>
      <p:pic>
        <p:nvPicPr>
          <p:cNvPr id="3" name="Picture 2">
            <a:extLst>
              <a:ext uri="{FF2B5EF4-FFF2-40B4-BE49-F238E27FC236}">
                <a16:creationId xmlns:a16="http://schemas.microsoft.com/office/drawing/2014/main" id="{16E77EC3-F76C-A7C6-27CA-B6379F1AB9AD}"/>
              </a:ext>
            </a:extLst>
          </p:cNvPr>
          <p:cNvPicPr>
            <a:picLocks noChangeAspect="1"/>
          </p:cNvPicPr>
          <p:nvPr/>
        </p:nvPicPr>
        <p:blipFill>
          <a:blip r:embed="rId3"/>
          <a:stretch>
            <a:fillRect/>
          </a:stretch>
        </p:blipFill>
        <p:spPr>
          <a:xfrm>
            <a:off x="1167878" y="2202569"/>
            <a:ext cx="6808244" cy="2567330"/>
          </a:xfrm>
          <a:prstGeom prst="rect">
            <a:avLst/>
          </a:prstGeom>
        </p:spPr>
      </p:pic>
    </p:spTree>
    <p:extLst>
      <p:ext uri="{BB962C8B-B14F-4D97-AF65-F5344CB8AC3E}">
        <p14:creationId xmlns:p14="http://schemas.microsoft.com/office/powerpoint/2010/main" val="157213502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a:cxnSpLocks/>
          </p:cNvCxnSpPr>
          <p:nvPr/>
        </p:nvCxnSpPr>
        <p:spPr>
          <a:xfrm>
            <a:off x="3384645" y="533447"/>
            <a:ext cx="5866605"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68238" y="4735059"/>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TextBox 4">
            <a:extLst>
              <a:ext uri="{FF2B5EF4-FFF2-40B4-BE49-F238E27FC236}">
                <a16:creationId xmlns:a16="http://schemas.microsoft.com/office/drawing/2014/main" id="{1D8ACE7D-C25A-0117-316A-D547582CFD16}"/>
              </a:ext>
            </a:extLst>
          </p:cNvPr>
          <p:cNvSpPr txBox="1"/>
          <p:nvPr/>
        </p:nvSpPr>
        <p:spPr>
          <a:xfrm>
            <a:off x="2169850" y="911712"/>
            <a:ext cx="6345008" cy="3000821"/>
          </a:xfrm>
          <a:prstGeom prst="rect">
            <a:avLst/>
          </a:prstGeom>
          <a:noFill/>
        </p:spPr>
        <p:txBody>
          <a:bodyPr wrap="square">
            <a:spAutoFit/>
          </a:bodyPr>
          <a:lstStyle/>
          <a:p>
            <a:pPr algn="just">
              <a:lnSpc>
                <a:spcPct val="200000"/>
              </a:lnSpc>
            </a:pPr>
            <a:r>
              <a:rPr lang="en-US" sz="1200" dirty="0"/>
              <a:t>Six power quality disturbances are synthetically generated using mathematical model as per the IEEE 1159–1195 standard. The methodology utilizes HT for the extraction of the instantaneous amplitude from the filtered signal. Thereby, the essential features are extracted and fed to classifier to improve the recognition capability. The robustness of the proposed algorithm is verified in a MATLAB environment with different signal-to-noise ratios. An experimental prototype has also been developed using TMS320F28379D Launchpad to validate the proposed PQ monitoring algorithm using both synthetic and real-time PQ signals. </a:t>
            </a:r>
            <a:endParaRPr lang="fa-IR" sz="1200" dirty="0">
              <a:solidFill>
                <a:prstClr val="black">
                  <a:lumMod val="95000"/>
                  <a:lumOff val="5000"/>
                </a:prstClr>
              </a:solidFill>
              <a:latin typeface="Shabnam" panose="020B0603030804020204" pitchFamily="34" charset="-78"/>
              <a:cs typeface="B Nazanin" panose="00000400000000000000" pitchFamily="2" charset="-78"/>
            </a:endParaRPr>
          </a:p>
        </p:txBody>
      </p:sp>
    </p:spTree>
    <p:extLst>
      <p:ext uri="{BB962C8B-B14F-4D97-AF65-F5344CB8AC3E}">
        <p14:creationId xmlns:p14="http://schemas.microsoft.com/office/powerpoint/2010/main" val="34753679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422158" y="444721"/>
            <a:ext cx="8299683" cy="968278"/>
          </a:xfrm>
          <a:prstGeom prst="rect">
            <a:avLst/>
          </a:prstGeom>
          <a:noFill/>
        </p:spPr>
        <p:txBody>
          <a:bodyPr wrap="square">
            <a:spAutoFit/>
          </a:bodyPr>
          <a:lstStyle/>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Further, the MA filter is used to reduce ripples in the envelope, and its response is shown in Fig.</a:t>
            </a:r>
            <a:r>
              <a:rPr lang="fa-IR" sz="1800" kern="100" dirty="0">
                <a:effectLst/>
                <a:latin typeface="Calibri" panose="020F0502020204030204" pitchFamily="34" charset="0"/>
                <a:ea typeface="Calibri" panose="020F0502020204030204" pitchFamily="34" charset="0"/>
                <a:cs typeface="Arial" panose="020B0604020202020204" pitchFamily="34" charset="0"/>
              </a:rPr>
              <a:t> </a:t>
            </a:r>
            <a:r>
              <a:rPr lang="en-US" sz="1800" kern="100" dirty="0">
                <a:effectLst/>
                <a:latin typeface="Calibri" panose="020F0502020204030204" pitchFamily="34" charset="0"/>
                <a:ea typeface="Calibri" panose="020F0502020204030204" pitchFamily="34" charset="0"/>
                <a:cs typeface="Arial" panose="020B0604020202020204" pitchFamily="34" charset="0"/>
              </a:rPr>
              <a:t>c. Otherwise, these ripples can cause a false classification of the events when the envelope is near the decision boundaries of swell, sag, and interruption. </a:t>
            </a:r>
          </a:p>
        </p:txBody>
      </p:sp>
      <p:pic>
        <p:nvPicPr>
          <p:cNvPr id="4" name="Picture 3">
            <a:extLst>
              <a:ext uri="{FF2B5EF4-FFF2-40B4-BE49-F238E27FC236}">
                <a16:creationId xmlns:a16="http://schemas.microsoft.com/office/drawing/2014/main" id="{6FED5D2D-1FE1-197F-0574-255614950E8A}"/>
              </a:ext>
            </a:extLst>
          </p:cNvPr>
          <p:cNvPicPr>
            <a:picLocks noChangeAspect="1"/>
          </p:cNvPicPr>
          <p:nvPr/>
        </p:nvPicPr>
        <p:blipFill>
          <a:blip r:embed="rId3"/>
          <a:stretch>
            <a:fillRect/>
          </a:stretch>
        </p:blipFill>
        <p:spPr>
          <a:xfrm>
            <a:off x="1087936" y="2048047"/>
            <a:ext cx="6968128" cy="2675972"/>
          </a:xfrm>
          <a:prstGeom prst="rect">
            <a:avLst/>
          </a:prstGeom>
        </p:spPr>
      </p:pic>
    </p:spTree>
    <p:extLst>
      <p:ext uri="{BB962C8B-B14F-4D97-AF65-F5344CB8AC3E}">
        <p14:creationId xmlns:p14="http://schemas.microsoft.com/office/powerpoint/2010/main" val="2313848788"/>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422158" y="664978"/>
            <a:ext cx="8299683" cy="968278"/>
          </a:xfrm>
          <a:prstGeom prst="rect">
            <a:avLst/>
          </a:prstGeom>
          <a:noFill/>
        </p:spPr>
        <p:txBody>
          <a:bodyPr wrap="square">
            <a:spAutoFit/>
          </a:bodyPr>
          <a:lstStyle/>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MA filter output is given to the derivative filter to represent the starting and ending points of the disturbance, as shown in Fig. d. Now, the responses of the MA filter and the derivative filter are given to the fuzzy classifier.</a:t>
            </a:r>
          </a:p>
        </p:txBody>
      </p:sp>
      <p:pic>
        <p:nvPicPr>
          <p:cNvPr id="3" name="Picture 2">
            <a:extLst>
              <a:ext uri="{FF2B5EF4-FFF2-40B4-BE49-F238E27FC236}">
                <a16:creationId xmlns:a16="http://schemas.microsoft.com/office/drawing/2014/main" id="{EAE74767-A443-B1D4-9692-EF59B37EC8F4}"/>
              </a:ext>
            </a:extLst>
          </p:cNvPr>
          <p:cNvPicPr>
            <a:picLocks noChangeAspect="1"/>
          </p:cNvPicPr>
          <p:nvPr/>
        </p:nvPicPr>
        <p:blipFill>
          <a:blip r:embed="rId3"/>
          <a:stretch>
            <a:fillRect/>
          </a:stretch>
        </p:blipFill>
        <p:spPr>
          <a:xfrm>
            <a:off x="987818" y="2092549"/>
            <a:ext cx="7168364" cy="2787202"/>
          </a:xfrm>
          <a:prstGeom prst="rect">
            <a:avLst/>
          </a:prstGeom>
        </p:spPr>
      </p:pic>
    </p:spTree>
    <p:extLst>
      <p:ext uri="{BB962C8B-B14F-4D97-AF65-F5344CB8AC3E}">
        <p14:creationId xmlns:p14="http://schemas.microsoft.com/office/powerpoint/2010/main" val="3943058886"/>
      </p:ext>
    </p:extLst>
  </p:cSld>
  <p:clrMapOvr>
    <a:masterClrMapping/>
  </p:clrMapOvr>
  <p:transition spd="slow">
    <p:push di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297012" y="584612"/>
            <a:ext cx="8299683" cy="1567801"/>
          </a:xfrm>
          <a:prstGeom prst="rect">
            <a:avLst/>
          </a:prstGeom>
          <a:noFill/>
        </p:spPr>
        <p:txBody>
          <a:bodyPr wrap="square">
            <a:spAutoFit/>
          </a:bodyPr>
          <a:lstStyle/>
          <a:p>
            <a:pPr marL="0" marR="0" algn="just">
              <a:lnSpc>
                <a:spcPct val="107000"/>
              </a:lnSpc>
              <a:spcBef>
                <a:spcPts val="0"/>
              </a:spcBef>
              <a:spcAft>
                <a:spcPts val="800"/>
              </a:spcAft>
            </a:pPr>
            <a:r>
              <a:rPr lang="en-US" dirty="0">
                <a:effectLst/>
                <a:latin typeface="Calibri" panose="020F0502020204030204" pitchFamily="34" charset="0"/>
                <a:ea typeface="Calibri" panose="020F0502020204030204" pitchFamily="34" charset="0"/>
                <a:cs typeface="Arial" panose="020B0604020202020204" pitchFamily="34" charset="0"/>
              </a:rPr>
              <a:t>Figure e shows the fuzzy classifier response for the given PQ signal.</a:t>
            </a:r>
            <a:r>
              <a:rPr lang="en-US" kern="100" dirty="0">
                <a:effectLst/>
                <a:latin typeface="Calibri" panose="020F0502020204030204" pitchFamily="34" charset="0"/>
                <a:ea typeface="Calibri" panose="020F0502020204030204" pitchFamily="34" charset="0"/>
                <a:cs typeface="Arial" panose="020B0604020202020204" pitchFamily="34" charset="0"/>
              </a:rPr>
              <a:t> These events are indicated with numerical numbers: one represents the interruption, two represents the sag, three represents the normal, and four represents the swell. Similarly, the high-frequency portion consists of harmonics, oscillatory events, and other events such as impulsive transients, phase jumps, and notches. </a:t>
            </a:r>
          </a:p>
          <a:p>
            <a:pPr marL="0" marR="0" algn="just">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The detection capability of the proposed PQD algorithm has been restricted to only harmonics and oscillatory transients by utilizing a simple time-duration feature. </a:t>
            </a:r>
          </a:p>
        </p:txBody>
      </p:sp>
      <p:pic>
        <p:nvPicPr>
          <p:cNvPr id="4" name="Picture 3">
            <a:extLst>
              <a:ext uri="{FF2B5EF4-FFF2-40B4-BE49-F238E27FC236}">
                <a16:creationId xmlns:a16="http://schemas.microsoft.com/office/drawing/2014/main" id="{AC6C41F9-DA36-98A4-72FE-82FA4ED9A6E1}"/>
              </a:ext>
            </a:extLst>
          </p:cNvPr>
          <p:cNvPicPr>
            <a:picLocks noChangeAspect="1"/>
          </p:cNvPicPr>
          <p:nvPr/>
        </p:nvPicPr>
        <p:blipFill>
          <a:blip r:embed="rId3"/>
          <a:stretch>
            <a:fillRect/>
          </a:stretch>
        </p:blipFill>
        <p:spPr>
          <a:xfrm>
            <a:off x="1328216" y="2417377"/>
            <a:ext cx="6487568" cy="2511316"/>
          </a:xfrm>
          <a:prstGeom prst="rect">
            <a:avLst/>
          </a:prstGeom>
        </p:spPr>
      </p:pic>
    </p:spTree>
    <p:extLst>
      <p:ext uri="{BB962C8B-B14F-4D97-AF65-F5344CB8AC3E}">
        <p14:creationId xmlns:p14="http://schemas.microsoft.com/office/powerpoint/2010/main" val="193721260"/>
      </p:ext>
    </p:extLst>
  </p:cSld>
  <p:clrMapOvr>
    <a:masterClrMapping/>
  </p:clrMapOvr>
  <p:transition spd="slow">
    <p:push di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30384" y="751473"/>
            <a:ext cx="8299683" cy="1028423"/>
          </a:xfrm>
          <a:prstGeom prst="rect">
            <a:avLst/>
          </a:prstGeom>
          <a:noFill/>
        </p:spPr>
        <p:txBody>
          <a:bodyPr wrap="square">
            <a:spAutoFit/>
          </a:bodyPr>
          <a:lstStyle/>
          <a:p>
            <a:pPr>
              <a:lnSpc>
                <a:spcPct val="150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Figure a indicates the response of a high-pass filter. To nullify the phase jumps that occur due to the transitions of voltage variation events, the high pass filter output is given to a zero-mapping unit when the derivative filter magnitude is either greater than 0.001 or less than−0.001. </a:t>
            </a:r>
            <a:endParaRPr lang="en-US" sz="11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9B1FC28-35C2-8665-4E32-19A0D8B6EDCD}"/>
              </a:ext>
            </a:extLst>
          </p:cNvPr>
          <p:cNvPicPr>
            <a:picLocks noChangeAspect="1"/>
          </p:cNvPicPr>
          <p:nvPr/>
        </p:nvPicPr>
        <p:blipFill>
          <a:blip r:embed="rId3"/>
          <a:stretch>
            <a:fillRect/>
          </a:stretch>
        </p:blipFill>
        <p:spPr>
          <a:xfrm>
            <a:off x="1268985" y="2409477"/>
            <a:ext cx="6606030" cy="2502936"/>
          </a:xfrm>
          <a:prstGeom prst="rect">
            <a:avLst/>
          </a:prstGeom>
        </p:spPr>
      </p:pic>
    </p:spTree>
    <p:extLst>
      <p:ext uri="{BB962C8B-B14F-4D97-AF65-F5344CB8AC3E}">
        <p14:creationId xmlns:p14="http://schemas.microsoft.com/office/powerpoint/2010/main" val="17251584"/>
      </p:ext>
    </p:extLst>
  </p:cSld>
  <p:clrMapOvr>
    <a:masterClrMapping/>
  </p:clrMapOvr>
  <p:transition spd="slow">
    <p:push di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17034" y="731450"/>
            <a:ext cx="8299683" cy="705258"/>
          </a:xfrm>
          <a:prstGeom prst="rect">
            <a:avLst/>
          </a:prstGeom>
          <a:noFill/>
        </p:spPr>
        <p:txBody>
          <a:bodyPr wrap="square">
            <a:spAutoFit/>
          </a:bodyPr>
          <a:lstStyle/>
          <a:p>
            <a:pPr marL="0" marR="0">
              <a:lnSpc>
                <a:spcPct val="150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Figure b shows the zero-mapping unit response. It removes the phase jump response at different time instants, such as 0.13 s, 0.18 s, 0.41 s, 0.56 s, and 0.71 s. </a:t>
            </a:r>
          </a:p>
        </p:txBody>
      </p:sp>
      <p:pic>
        <p:nvPicPr>
          <p:cNvPr id="4" name="Picture 3">
            <a:extLst>
              <a:ext uri="{FF2B5EF4-FFF2-40B4-BE49-F238E27FC236}">
                <a16:creationId xmlns:a16="http://schemas.microsoft.com/office/drawing/2014/main" id="{C9390D22-6444-89AF-9FF2-35F7B1935797}"/>
              </a:ext>
            </a:extLst>
          </p:cNvPr>
          <p:cNvPicPr>
            <a:picLocks noChangeAspect="1"/>
          </p:cNvPicPr>
          <p:nvPr/>
        </p:nvPicPr>
        <p:blipFill>
          <a:blip r:embed="rId3"/>
          <a:stretch>
            <a:fillRect/>
          </a:stretch>
        </p:blipFill>
        <p:spPr>
          <a:xfrm>
            <a:off x="1052145" y="2275988"/>
            <a:ext cx="6829462" cy="2645782"/>
          </a:xfrm>
          <a:prstGeom prst="rect">
            <a:avLst/>
          </a:prstGeom>
        </p:spPr>
      </p:pic>
    </p:spTree>
    <p:extLst>
      <p:ext uri="{BB962C8B-B14F-4D97-AF65-F5344CB8AC3E}">
        <p14:creationId xmlns:p14="http://schemas.microsoft.com/office/powerpoint/2010/main" val="2220222650"/>
      </p:ext>
    </p:extLst>
  </p:cSld>
  <p:clrMapOvr>
    <a:masterClrMapping/>
  </p:clrMapOvr>
  <p:transition spd="slow">
    <p:push di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422158" y="1011777"/>
            <a:ext cx="8299683" cy="671915"/>
          </a:xfrm>
          <a:prstGeom prst="rect">
            <a:avLst/>
          </a:prstGeom>
          <a:noFill/>
        </p:spPr>
        <p:txBody>
          <a:bodyPr wrap="square">
            <a:spAutoFit/>
          </a:bodyPr>
          <a:lstStyle/>
          <a:p>
            <a:pPr marL="0" marR="0" algn="just">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output of the zero-mapping unit is given to HT to track the envelope of the PQ disturbance signal, as shown in Fig. c.</a:t>
            </a:r>
          </a:p>
        </p:txBody>
      </p:sp>
      <p:pic>
        <p:nvPicPr>
          <p:cNvPr id="3" name="Picture 2">
            <a:extLst>
              <a:ext uri="{FF2B5EF4-FFF2-40B4-BE49-F238E27FC236}">
                <a16:creationId xmlns:a16="http://schemas.microsoft.com/office/drawing/2014/main" id="{F89928D0-1140-CFA7-D1FD-DA00C62F7892}"/>
              </a:ext>
            </a:extLst>
          </p:cNvPr>
          <p:cNvPicPr>
            <a:picLocks noChangeAspect="1"/>
          </p:cNvPicPr>
          <p:nvPr/>
        </p:nvPicPr>
        <p:blipFill>
          <a:blip r:embed="rId3"/>
          <a:stretch>
            <a:fillRect/>
          </a:stretch>
        </p:blipFill>
        <p:spPr>
          <a:xfrm>
            <a:off x="914400" y="2112183"/>
            <a:ext cx="7315200" cy="2868074"/>
          </a:xfrm>
          <a:prstGeom prst="rect">
            <a:avLst/>
          </a:prstGeom>
        </p:spPr>
      </p:pic>
    </p:spTree>
    <p:extLst>
      <p:ext uri="{BB962C8B-B14F-4D97-AF65-F5344CB8AC3E}">
        <p14:creationId xmlns:p14="http://schemas.microsoft.com/office/powerpoint/2010/main" val="1083083496"/>
      </p:ext>
    </p:extLst>
  </p:cSld>
  <p:clrMapOvr>
    <a:masterClrMapping/>
  </p:clrMapOvr>
  <p:transition spd="slow">
    <p:push di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37058" y="904986"/>
            <a:ext cx="8299683" cy="968278"/>
          </a:xfrm>
          <a:prstGeom prst="rect">
            <a:avLst/>
          </a:prstGeom>
          <a:noFill/>
        </p:spPr>
        <p:txBody>
          <a:bodyPr wrap="square">
            <a:spAutoFit/>
          </a:bodyPr>
          <a:lstStyle/>
          <a:p>
            <a:pPr algn="just">
              <a:lnSpc>
                <a:spcPct val="107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To get a smooth envelope, the PQ signal is given to the MA filter, and its corresponding response is shown in Fig. d. This filter further reduces the phase jumps in the disturbance signal.</a:t>
            </a:r>
          </a:p>
        </p:txBody>
      </p:sp>
      <p:pic>
        <p:nvPicPr>
          <p:cNvPr id="4" name="Picture 3">
            <a:extLst>
              <a:ext uri="{FF2B5EF4-FFF2-40B4-BE49-F238E27FC236}">
                <a16:creationId xmlns:a16="http://schemas.microsoft.com/office/drawing/2014/main" id="{D050B2F5-7B4B-7871-03B9-4665C3336C3C}"/>
              </a:ext>
            </a:extLst>
          </p:cNvPr>
          <p:cNvPicPr>
            <a:picLocks noChangeAspect="1"/>
          </p:cNvPicPr>
          <p:nvPr/>
        </p:nvPicPr>
        <p:blipFill>
          <a:blip r:embed="rId3"/>
          <a:stretch>
            <a:fillRect/>
          </a:stretch>
        </p:blipFill>
        <p:spPr>
          <a:xfrm>
            <a:off x="1081261" y="2348897"/>
            <a:ext cx="6981478" cy="2715020"/>
          </a:xfrm>
          <a:prstGeom prst="rect">
            <a:avLst/>
          </a:prstGeom>
        </p:spPr>
      </p:pic>
    </p:spTree>
    <p:extLst>
      <p:ext uri="{BB962C8B-B14F-4D97-AF65-F5344CB8AC3E}">
        <p14:creationId xmlns:p14="http://schemas.microsoft.com/office/powerpoint/2010/main" val="4208590982"/>
      </p:ext>
    </p:extLst>
  </p:cSld>
  <p:clrMapOvr>
    <a:masterClrMapping/>
  </p:clrMapOvr>
  <p:transition spd="slow">
    <p:push di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422158" y="698078"/>
            <a:ext cx="8299683" cy="1295868"/>
          </a:xfrm>
          <a:prstGeom prst="rect">
            <a:avLst/>
          </a:prstGeom>
          <a:noFill/>
        </p:spPr>
        <p:txBody>
          <a:bodyPr wrap="square">
            <a:spAutoFit/>
          </a:bodyPr>
          <a:lstStyle/>
          <a:p>
            <a:pPr algn="justLow">
              <a:lnSpc>
                <a:spcPct val="150000"/>
              </a:lnSpc>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The output of the MA filter is given to the threshold unit to detect the disturbance signal duration and its response shown in Fig. 6e. The harmonic and oscillatory transients are classified based on the signal duration.</a:t>
            </a:r>
          </a:p>
        </p:txBody>
      </p:sp>
      <p:pic>
        <p:nvPicPr>
          <p:cNvPr id="3" name="Picture 2">
            <a:extLst>
              <a:ext uri="{FF2B5EF4-FFF2-40B4-BE49-F238E27FC236}">
                <a16:creationId xmlns:a16="http://schemas.microsoft.com/office/drawing/2014/main" id="{FBA360F4-E1AE-C102-439E-1FF1CDDF0E88}"/>
              </a:ext>
            </a:extLst>
          </p:cNvPr>
          <p:cNvPicPr>
            <a:picLocks noChangeAspect="1"/>
          </p:cNvPicPr>
          <p:nvPr/>
        </p:nvPicPr>
        <p:blipFill>
          <a:blip r:embed="rId3"/>
          <a:stretch>
            <a:fillRect/>
          </a:stretch>
        </p:blipFill>
        <p:spPr>
          <a:xfrm>
            <a:off x="1294844" y="2251644"/>
            <a:ext cx="6554312" cy="2547524"/>
          </a:xfrm>
          <a:prstGeom prst="rect">
            <a:avLst/>
          </a:prstGeom>
        </p:spPr>
      </p:pic>
    </p:spTree>
    <p:extLst>
      <p:ext uri="{BB962C8B-B14F-4D97-AF65-F5344CB8AC3E}">
        <p14:creationId xmlns:p14="http://schemas.microsoft.com/office/powerpoint/2010/main" val="919496705"/>
      </p:ext>
    </p:extLst>
  </p:cSld>
  <p:clrMapOvr>
    <a:masterClrMapping/>
  </p:clrMapOvr>
  <p:transition spd="slow">
    <p:push di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63756" y="1132190"/>
            <a:ext cx="8416485" cy="671915"/>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Initially, these PQ signals are simulated in MATLAB using numerical models according to the IEEE 1159–1195 standard, as shown in Table.</a:t>
            </a:r>
          </a:p>
        </p:txBody>
      </p:sp>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363757" y="233778"/>
            <a:ext cx="8416485" cy="946200"/>
          </a:xfrm>
        </p:spPr>
        <p:txBody>
          <a:bodyPr/>
          <a:lstStyle/>
          <a:p>
            <a:pPr algn="l">
              <a:lnSpc>
                <a:spcPct val="107000"/>
              </a:lnSpc>
              <a:spcAft>
                <a:spcPts val="800"/>
              </a:spcAft>
            </a:pPr>
            <a:r>
              <a:rPr lang="en-US" sz="1800" kern="100" dirty="0">
                <a:latin typeface="Calibri" panose="020F0502020204030204" pitchFamily="34" charset="0"/>
                <a:ea typeface="Calibri" panose="020F0502020204030204" pitchFamily="34" charset="0"/>
                <a:cs typeface="Arial" panose="020B0604020202020204" pitchFamily="34" charset="0"/>
              </a:rPr>
              <a:t>5</a:t>
            </a:r>
            <a:r>
              <a:rPr lang="en-US" sz="1800" b="1" kern="100" dirty="0">
                <a:effectLst/>
                <a:latin typeface="Calibri" panose="020F0502020204030204" pitchFamily="34" charset="0"/>
                <a:ea typeface="Calibri" panose="020F0502020204030204" pitchFamily="34" charset="0"/>
                <a:cs typeface="Arial" panose="020B0604020202020204" pitchFamily="34" charset="0"/>
              </a:rPr>
              <a:t>.1 Classification Accuracy of the Proposed Method</a:t>
            </a:r>
            <a:br>
              <a:rPr lang="en-US" sz="1800" b="1" kern="100" dirty="0">
                <a:effectLst/>
                <a:latin typeface="Calibri" panose="020F0502020204030204" pitchFamily="34" charset="0"/>
                <a:ea typeface="Calibri" panose="020F0502020204030204" pitchFamily="34" charset="0"/>
                <a:cs typeface="Arial" panose="020B0604020202020204" pitchFamily="34" charset="0"/>
              </a:rPr>
            </a:br>
            <a:r>
              <a:rPr lang="en-US" sz="1800" b="1" kern="100" dirty="0">
                <a:effectLst/>
                <a:latin typeface="Calibri" panose="020F0502020204030204" pitchFamily="34" charset="0"/>
                <a:ea typeface="Calibri" panose="020F0502020204030204" pitchFamily="34" charset="0"/>
                <a:cs typeface="Arial" panose="020B0604020202020204" pitchFamily="34" charset="0"/>
              </a:rPr>
              <a:t>5.1.1 Synthetic Signals</a:t>
            </a:r>
            <a:br>
              <a:rPr lang="en-US" sz="1800" kern="100" dirty="0">
                <a:effectLst/>
                <a:latin typeface="Calibri" panose="020F0502020204030204" pitchFamily="34" charset="0"/>
                <a:ea typeface="Calibri" panose="020F0502020204030204" pitchFamily="34" charset="0"/>
                <a:cs typeface="Arial" panose="020B0604020202020204" pitchFamily="34" charset="0"/>
              </a:rPr>
            </a:b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0019D74-EE31-34C0-6B9C-0D820D64DEEB}"/>
              </a:ext>
            </a:extLst>
          </p:cNvPr>
          <p:cNvPicPr>
            <a:picLocks noChangeAspect="1"/>
          </p:cNvPicPr>
          <p:nvPr/>
        </p:nvPicPr>
        <p:blipFill>
          <a:blip r:embed="rId3"/>
          <a:stretch>
            <a:fillRect/>
          </a:stretch>
        </p:blipFill>
        <p:spPr>
          <a:xfrm>
            <a:off x="1014515" y="2188289"/>
            <a:ext cx="7114966" cy="2302214"/>
          </a:xfrm>
          <a:prstGeom prst="rect">
            <a:avLst/>
          </a:prstGeom>
        </p:spPr>
      </p:pic>
    </p:spTree>
    <p:extLst>
      <p:ext uri="{BB962C8B-B14F-4D97-AF65-F5344CB8AC3E}">
        <p14:creationId xmlns:p14="http://schemas.microsoft.com/office/powerpoint/2010/main" val="2124475388"/>
      </p:ext>
    </p:extLst>
  </p:cSld>
  <p:clrMapOvr>
    <a:masterClrMapping/>
  </p:clrMapOvr>
  <p:transition spd="slow">
    <p:push di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63757" y="1112166"/>
            <a:ext cx="8416485" cy="2062552"/>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A total of 3000 disturbance signals are generated with the following specifications: sampling frequency of 3.2 kHz, 50 Hz fundamental frequency, and a 200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ms</a:t>
            </a:r>
            <a:r>
              <a:rPr lang="en-US" sz="1800" kern="100" dirty="0">
                <a:effectLst/>
                <a:latin typeface="Calibri" panose="020F0502020204030204" pitchFamily="34" charset="0"/>
                <a:ea typeface="Calibri" panose="020F0502020204030204" pitchFamily="34" charset="0"/>
                <a:cs typeface="Arial" panose="020B0604020202020204" pitchFamily="34" charset="0"/>
              </a:rPr>
              <a:t> frame. </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Finally, these disturbances, such as sag, swell, interruption, normal, harmonics, and oscillatory events, are grouped into a single signal.</a:t>
            </a:r>
          </a:p>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In order to verify the robustness of the proposed method, the additive white Gaussian noise is added to the disturbance signals with different SNR’s of 40 dB, 30 dB, and 20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dB.</a:t>
            </a:r>
            <a:r>
              <a:rPr lang="en-US" sz="1800" kern="100" dirty="0">
                <a:effectLst/>
                <a:latin typeface="Calibri" panose="020F0502020204030204" pitchFamily="34" charset="0"/>
                <a:ea typeface="Calibri" panose="020F0502020204030204" pitchFamily="34" charset="0"/>
                <a:cs typeface="Arial" panose="020B0604020202020204" pitchFamily="34" charset="0"/>
              </a:rPr>
              <a:t> </a:t>
            </a:r>
          </a:p>
        </p:txBody>
      </p:sp>
    </p:spTree>
    <p:extLst>
      <p:ext uri="{BB962C8B-B14F-4D97-AF65-F5344CB8AC3E}">
        <p14:creationId xmlns:p14="http://schemas.microsoft.com/office/powerpoint/2010/main" val="319982523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cxnSp>
        <p:nvCxnSpPr>
          <p:cNvPr id="207" name="Google Shape;207;p37"/>
          <p:cNvCxnSpPr>
            <a:cxnSpLocks/>
          </p:cNvCxnSpPr>
          <p:nvPr/>
        </p:nvCxnSpPr>
        <p:spPr>
          <a:xfrm>
            <a:off x="3384645" y="533447"/>
            <a:ext cx="5866605" cy="0"/>
          </a:xfrm>
          <a:prstGeom prst="straightConnector1">
            <a:avLst/>
          </a:prstGeom>
          <a:noFill/>
          <a:ln w="9525" cap="flat" cmpd="sng">
            <a:solidFill>
              <a:srgbClr val="434343"/>
            </a:solidFill>
            <a:prstDash val="solid"/>
            <a:round/>
            <a:headEnd type="none" w="med" len="med"/>
            <a:tailEnd type="none" w="med" len="med"/>
          </a:ln>
        </p:spPr>
      </p:cxnSp>
      <p:cxnSp>
        <p:nvCxnSpPr>
          <p:cNvPr id="208" name="Google Shape;208;p37"/>
          <p:cNvCxnSpPr/>
          <p:nvPr/>
        </p:nvCxnSpPr>
        <p:spPr>
          <a:xfrm>
            <a:off x="-68238" y="4735059"/>
            <a:ext cx="4574400" cy="0"/>
          </a:xfrm>
          <a:prstGeom prst="straightConnector1">
            <a:avLst/>
          </a:prstGeom>
          <a:noFill/>
          <a:ln w="9525" cap="flat" cmpd="sng">
            <a:solidFill>
              <a:srgbClr val="434343"/>
            </a:solidFill>
            <a:prstDash val="solid"/>
            <a:round/>
            <a:headEnd type="none" w="med" len="med"/>
            <a:tailEnd type="none" w="med" len="med"/>
          </a:ln>
        </p:spPr>
      </p:cxnSp>
      <p:sp>
        <p:nvSpPr>
          <p:cNvPr id="5" name="TextBox 4">
            <a:extLst>
              <a:ext uri="{FF2B5EF4-FFF2-40B4-BE49-F238E27FC236}">
                <a16:creationId xmlns:a16="http://schemas.microsoft.com/office/drawing/2014/main" id="{1D8ACE7D-C25A-0117-316A-D547582CFD16}"/>
              </a:ext>
            </a:extLst>
          </p:cNvPr>
          <p:cNvSpPr txBox="1"/>
          <p:nvPr/>
        </p:nvSpPr>
        <p:spPr>
          <a:xfrm>
            <a:off x="2218962" y="1512413"/>
            <a:ext cx="6345008" cy="1331134"/>
          </a:xfrm>
          <a:prstGeom prst="rect">
            <a:avLst/>
          </a:prstGeom>
          <a:noFill/>
        </p:spPr>
        <p:txBody>
          <a:bodyPr wrap="square">
            <a:spAutoFit/>
          </a:bodyPr>
          <a:lstStyle/>
          <a:p>
            <a:pPr algn="just">
              <a:lnSpc>
                <a:spcPct val="200000"/>
              </a:lnSpc>
            </a:pPr>
            <a:r>
              <a:rPr lang="en-US" dirty="0"/>
              <a:t>The real-time implementation demonstrates that the proposed PQ sensing hardware and PQ disturbance analysis software are </a:t>
            </a:r>
            <a:r>
              <a:rPr lang="en-US" dirty="0">
                <a:solidFill>
                  <a:srgbClr val="FF0000"/>
                </a:solidFill>
              </a:rPr>
              <a:t>effective, fast, and accurate</a:t>
            </a:r>
            <a:r>
              <a:rPr lang="en-US" dirty="0"/>
              <a:t>.</a:t>
            </a:r>
            <a:endParaRPr lang="fa-IR" dirty="0">
              <a:solidFill>
                <a:prstClr val="black">
                  <a:lumMod val="95000"/>
                  <a:lumOff val="5000"/>
                </a:prstClr>
              </a:solidFill>
              <a:latin typeface="Shabnam" panose="020B0603030804020204" pitchFamily="34" charset="-78"/>
              <a:cs typeface="B Nazanin" panose="00000400000000000000" pitchFamily="2" charset="-78"/>
            </a:endParaRPr>
          </a:p>
        </p:txBody>
      </p:sp>
    </p:spTree>
    <p:extLst>
      <p:ext uri="{BB962C8B-B14F-4D97-AF65-F5344CB8AC3E}">
        <p14:creationId xmlns:p14="http://schemas.microsoft.com/office/powerpoint/2010/main" val="2154010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 calcmode="lin" valueType="num">
                                      <p:cBhvr additive="base">
                                        <p:cTn id="7" dur="1000"/>
                                        <p:tgtEl>
                                          <p:spTgt spid="207"/>
                                        </p:tgtEl>
                                        <p:attrNameLst>
                                          <p:attrName>ppt_x</p:attrName>
                                        </p:attrNameLst>
                                      </p:cBhvr>
                                      <p:tavLst>
                                        <p:tav tm="0">
                                          <p:val>
                                            <p:strVal val="#ppt_x+1"/>
                                          </p:val>
                                        </p:tav>
                                        <p:tav tm="100000">
                                          <p:val>
                                            <p:strVal val="#ppt_x"/>
                                          </p:val>
                                        </p:tav>
                                      </p:tavLst>
                                    </p:anim>
                                  </p:childTnLst>
                                </p:cTn>
                              </p:par>
                              <p:par>
                                <p:cTn id="8" presetID="2" presetClass="entr" presetSubtype="8" fill="hold" nodeType="withEffect">
                                  <p:stCondLst>
                                    <p:cond delay="0"/>
                                  </p:stCondLst>
                                  <p:childTnLst>
                                    <p:set>
                                      <p:cBhvr>
                                        <p:cTn id="9" dur="1" fill="hold">
                                          <p:stCondLst>
                                            <p:cond delay="0"/>
                                          </p:stCondLst>
                                        </p:cTn>
                                        <p:tgtEl>
                                          <p:spTgt spid="208"/>
                                        </p:tgtEl>
                                        <p:attrNameLst>
                                          <p:attrName>style.visibility</p:attrName>
                                        </p:attrNameLst>
                                      </p:cBhvr>
                                      <p:to>
                                        <p:strVal val="visible"/>
                                      </p:to>
                                    </p:set>
                                    <p:anim calcmode="lin" valueType="num">
                                      <p:cBhvr additive="base">
                                        <p:cTn id="10" dur="1000"/>
                                        <p:tgtEl>
                                          <p:spTgt spid="20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363756" y="474059"/>
            <a:ext cx="8416485" cy="946200"/>
          </a:xfrm>
        </p:spPr>
        <p:txBody>
          <a:bodyPr/>
          <a:lstStyle/>
          <a:p>
            <a:pPr algn="l">
              <a:lnSpc>
                <a:spcPct val="107000"/>
              </a:lnSpc>
              <a:spcAft>
                <a:spcPts val="800"/>
              </a:spcAft>
            </a:pPr>
            <a:r>
              <a:rPr lang="en-US" sz="1400" dirty="0"/>
              <a:t>The classification accuracy of the proposed algorithm for PQ disturbance on synthetic signals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DD2699ED-2F52-5130-FA34-66B4BC03B70C}"/>
              </a:ext>
            </a:extLst>
          </p:cNvPr>
          <p:cNvPicPr>
            <a:picLocks noChangeAspect="1"/>
          </p:cNvPicPr>
          <p:nvPr/>
        </p:nvPicPr>
        <p:blipFill>
          <a:blip r:embed="rId3"/>
          <a:stretch>
            <a:fillRect/>
          </a:stretch>
        </p:blipFill>
        <p:spPr>
          <a:xfrm>
            <a:off x="1228098" y="2204220"/>
            <a:ext cx="6687802" cy="2176744"/>
          </a:xfrm>
          <a:prstGeom prst="rect">
            <a:avLst/>
          </a:prstGeom>
        </p:spPr>
      </p:pic>
    </p:spTree>
    <p:extLst>
      <p:ext uri="{BB962C8B-B14F-4D97-AF65-F5344CB8AC3E}">
        <p14:creationId xmlns:p14="http://schemas.microsoft.com/office/powerpoint/2010/main" val="1713444217"/>
      </p:ext>
    </p:extLst>
  </p:cSld>
  <p:clrMapOvr>
    <a:masterClrMapping/>
  </p:clrMapOvr>
  <p:transition spd="slow">
    <p:push di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3" name="Picture 2">
            <a:extLst>
              <a:ext uri="{FF2B5EF4-FFF2-40B4-BE49-F238E27FC236}">
                <a16:creationId xmlns:a16="http://schemas.microsoft.com/office/drawing/2014/main" id="{8AFB9774-2F95-9CD8-FE49-7BB46EC812CD}"/>
              </a:ext>
            </a:extLst>
          </p:cNvPr>
          <p:cNvPicPr>
            <a:picLocks noChangeAspect="1"/>
          </p:cNvPicPr>
          <p:nvPr/>
        </p:nvPicPr>
        <p:blipFill>
          <a:blip r:embed="rId3"/>
          <a:stretch>
            <a:fillRect/>
          </a:stretch>
        </p:blipFill>
        <p:spPr>
          <a:xfrm>
            <a:off x="1573500" y="2487856"/>
            <a:ext cx="5913568" cy="2183472"/>
          </a:xfrm>
          <a:prstGeom prst="rect">
            <a:avLst/>
          </a:prstGeom>
        </p:spPr>
      </p:pic>
      <p:sp>
        <p:nvSpPr>
          <p:cNvPr id="5" name="TextBox 4">
            <a:extLst>
              <a:ext uri="{FF2B5EF4-FFF2-40B4-BE49-F238E27FC236}">
                <a16:creationId xmlns:a16="http://schemas.microsoft.com/office/drawing/2014/main" id="{6B839D34-36C6-BB55-1168-94A3B1A581AB}"/>
              </a:ext>
            </a:extLst>
          </p:cNvPr>
          <p:cNvSpPr txBox="1"/>
          <p:nvPr/>
        </p:nvSpPr>
        <p:spPr>
          <a:xfrm>
            <a:off x="363756" y="1092142"/>
            <a:ext cx="8333055" cy="671915"/>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In order to show the effectiveness of the proposed method, the classification results are compared with the past studies reported in the literature, as shown in Table 5. </a:t>
            </a:r>
          </a:p>
        </p:txBody>
      </p:sp>
      <p:sp>
        <p:nvSpPr>
          <p:cNvPr id="8" name="Title 7">
            <a:extLst>
              <a:ext uri="{FF2B5EF4-FFF2-40B4-BE49-F238E27FC236}">
                <a16:creationId xmlns:a16="http://schemas.microsoft.com/office/drawing/2014/main" id="{11EEA8D8-4EBA-45CE-999C-E1C4C7D0FC31}"/>
              </a:ext>
            </a:extLst>
          </p:cNvPr>
          <p:cNvSpPr>
            <a:spLocks noGrp="1"/>
          </p:cNvSpPr>
          <p:nvPr>
            <p:ph type="ctrTitle"/>
          </p:nvPr>
        </p:nvSpPr>
        <p:spPr>
          <a:xfrm>
            <a:off x="405472" y="257143"/>
            <a:ext cx="8333055" cy="946200"/>
          </a:xfrm>
        </p:spPr>
        <p:txBody>
          <a:bodyPr/>
          <a:lstStyle/>
          <a:p>
            <a:r>
              <a:rPr lang="en-US" dirty="0"/>
              <a:t>Performance comparison of existing methods</a:t>
            </a:r>
          </a:p>
        </p:txBody>
      </p:sp>
    </p:spTree>
    <p:extLst>
      <p:ext uri="{BB962C8B-B14F-4D97-AF65-F5344CB8AC3E}">
        <p14:creationId xmlns:p14="http://schemas.microsoft.com/office/powerpoint/2010/main" val="2183431712"/>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5" name="TextBox 4">
            <a:extLst>
              <a:ext uri="{FF2B5EF4-FFF2-40B4-BE49-F238E27FC236}">
                <a16:creationId xmlns:a16="http://schemas.microsoft.com/office/drawing/2014/main" id="{A1C3CA68-850C-3C12-5750-B7FF47992667}"/>
              </a:ext>
            </a:extLst>
          </p:cNvPr>
          <p:cNvSpPr txBox="1"/>
          <p:nvPr/>
        </p:nvSpPr>
        <p:spPr>
          <a:xfrm>
            <a:off x="363757" y="2059939"/>
            <a:ext cx="8416485" cy="375552"/>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 These signals are generated using a PPS as per the IEEE standard 1159–1195. </a:t>
            </a:r>
          </a:p>
        </p:txBody>
      </p:sp>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363757" y="233778"/>
            <a:ext cx="8416485" cy="946200"/>
          </a:xfrm>
        </p:spPr>
        <p:txBody>
          <a:bodyPr/>
          <a:lstStyle/>
          <a:p>
            <a:pPr marL="0" marR="0" algn="l">
              <a:lnSpc>
                <a:spcPct val="107000"/>
              </a:lnSpc>
              <a:spcBef>
                <a:spcPts val="0"/>
              </a:spcBef>
              <a:spcAft>
                <a:spcPts val="800"/>
              </a:spcAft>
            </a:pPr>
            <a:r>
              <a:rPr lang="en-US" sz="1800" kern="100" dirty="0">
                <a:latin typeface="Calibri" panose="020F0502020204030204" pitchFamily="34" charset="0"/>
                <a:ea typeface="Calibri" panose="020F0502020204030204" pitchFamily="34" charset="0"/>
                <a:cs typeface="Arial" panose="020B0604020202020204" pitchFamily="34" charset="0"/>
              </a:rPr>
              <a:t>5</a:t>
            </a:r>
            <a:r>
              <a:rPr lang="en-US" sz="1800" b="1" kern="100" dirty="0">
                <a:effectLst/>
                <a:latin typeface="Calibri" panose="020F0502020204030204" pitchFamily="34" charset="0"/>
                <a:ea typeface="Calibri" panose="020F0502020204030204" pitchFamily="34" charset="0"/>
                <a:cs typeface="Arial" panose="020B0604020202020204" pitchFamily="34" charset="0"/>
              </a:rPr>
              <a:t>.1.2 Real‑Time Signals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95391265"/>
      </p:ext>
    </p:extLst>
  </p:cSld>
  <p:clrMapOvr>
    <a:masterClrMapping/>
  </p:clrMapOvr>
  <p:transition spd="slow">
    <p:push di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3" name="Picture 2">
            <a:extLst>
              <a:ext uri="{FF2B5EF4-FFF2-40B4-BE49-F238E27FC236}">
                <a16:creationId xmlns:a16="http://schemas.microsoft.com/office/drawing/2014/main" id="{83FE236A-69BB-5AB4-6684-9AE9530644BF}"/>
              </a:ext>
            </a:extLst>
          </p:cNvPr>
          <p:cNvPicPr>
            <a:picLocks noChangeAspect="1"/>
          </p:cNvPicPr>
          <p:nvPr/>
        </p:nvPicPr>
        <p:blipFill>
          <a:blip r:embed="rId3"/>
          <a:stretch>
            <a:fillRect/>
          </a:stretch>
        </p:blipFill>
        <p:spPr>
          <a:xfrm>
            <a:off x="2135823" y="2884624"/>
            <a:ext cx="4872352" cy="2081054"/>
          </a:xfrm>
          <a:prstGeom prst="rect">
            <a:avLst/>
          </a:prstGeom>
        </p:spPr>
      </p:pic>
      <p:sp>
        <p:nvSpPr>
          <p:cNvPr id="7" name="TextBox 6">
            <a:extLst>
              <a:ext uri="{FF2B5EF4-FFF2-40B4-BE49-F238E27FC236}">
                <a16:creationId xmlns:a16="http://schemas.microsoft.com/office/drawing/2014/main" id="{C32CEEF0-9586-2064-113D-4771562207C1}"/>
              </a:ext>
            </a:extLst>
          </p:cNvPr>
          <p:cNvSpPr txBox="1"/>
          <p:nvPr/>
        </p:nvSpPr>
        <p:spPr>
          <a:xfrm>
            <a:off x="584462" y="847932"/>
            <a:ext cx="7975074" cy="1337289"/>
          </a:xfrm>
          <a:prstGeom prst="rect">
            <a:avLst/>
          </a:prstGeom>
          <a:noFill/>
        </p:spPr>
        <p:txBody>
          <a:bodyPr wrap="square">
            <a:spAutoFit/>
          </a:bodyPr>
          <a:lstStyle/>
          <a:p>
            <a:pPr marL="0" marR="0">
              <a:lnSpc>
                <a:spcPct val="107000"/>
              </a:lnSpc>
              <a:spcBef>
                <a:spcPts val="0"/>
              </a:spcBef>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In this work, we have demonstrated results on the DSO, it consists of 0.5 s of swell, 0.5 s of sag, and 0.5 s of interruption in a pure signal denoted as VS, as shown in Fig. 7a.</a:t>
            </a:r>
          </a:p>
          <a:p>
            <a:pPr>
              <a:lnSpc>
                <a:spcPct val="107000"/>
              </a:lnSpc>
              <a:spcAft>
                <a:spcPts val="800"/>
              </a:spcAft>
            </a:pPr>
            <a:r>
              <a:rPr lang="en-US" kern="100" dirty="0">
                <a:effectLst/>
                <a:latin typeface="Calibri" panose="020F0502020204030204" pitchFamily="34" charset="0"/>
                <a:ea typeface="Calibri" panose="020F0502020204030204" pitchFamily="34" charset="0"/>
                <a:cs typeface="Arial" panose="020B0604020202020204" pitchFamily="34" charset="0"/>
              </a:rPr>
              <a:t> The classifier response is collected from the DAC unit of TMS320F28379D Launchpad, which is denoted as </a:t>
            </a:r>
            <a:r>
              <a:rPr lang="en-US" kern="100" dirty="0" err="1">
                <a:effectLst/>
                <a:latin typeface="Calibri" panose="020F0502020204030204" pitchFamily="34" charset="0"/>
                <a:ea typeface="Calibri" panose="020F0502020204030204" pitchFamily="34" charset="0"/>
                <a:cs typeface="Arial" panose="020B0604020202020204" pitchFamily="34" charset="0"/>
              </a:rPr>
              <a:t>Vd</a:t>
            </a:r>
            <a:r>
              <a:rPr lang="en-US" kern="100" dirty="0">
                <a:effectLst/>
                <a:latin typeface="Calibri" panose="020F0502020204030204" pitchFamily="34" charset="0"/>
                <a:ea typeface="Calibri" panose="020F0502020204030204" pitchFamily="34" charset="0"/>
                <a:cs typeface="Arial" panose="020B0604020202020204" pitchFamily="34" charset="0"/>
              </a:rPr>
              <a:t> in Fig. a. We noticed that the method takes nearly 22 </a:t>
            </a:r>
            <a:r>
              <a:rPr lang="en-US" kern="100" dirty="0" err="1">
                <a:effectLst/>
                <a:latin typeface="Calibri" panose="020F0502020204030204" pitchFamily="34" charset="0"/>
                <a:ea typeface="Calibri" panose="020F0502020204030204" pitchFamily="34" charset="0"/>
                <a:cs typeface="Arial" panose="020B0604020202020204" pitchFamily="34" charset="0"/>
              </a:rPr>
              <a:t>ms</a:t>
            </a:r>
            <a:r>
              <a:rPr lang="en-US" kern="100" dirty="0">
                <a:effectLst/>
                <a:latin typeface="Calibri" panose="020F0502020204030204" pitchFamily="34" charset="0"/>
                <a:ea typeface="Calibri" panose="020F0502020204030204" pitchFamily="34" charset="0"/>
                <a:cs typeface="Arial" panose="020B0604020202020204" pitchFamily="34" charset="0"/>
              </a:rPr>
              <a:t> for detecting the normal, swell, sag, and interruption present in a PQ signal. </a:t>
            </a:r>
          </a:p>
        </p:txBody>
      </p:sp>
    </p:spTree>
    <p:extLst>
      <p:ext uri="{BB962C8B-B14F-4D97-AF65-F5344CB8AC3E}">
        <p14:creationId xmlns:p14="http://schemas.microsoft.com/office/powerpoint/2010/main" val="1122959867"/>
      </p:ext>
    </p:extLst>
  </p:cSld>
  <p:clrMapOvr>
    <a:masterClrMapping/>
  </p:clrMapOvr>
  <p:transition spd="slow">
    <p:push di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363757" y="233778"/>
            <a:ext cx="8416485" cy="946200"/>
          </a:xfrm>
        </p:spPr>
        <p:txBody>
          <a:bodyPr/>
          <a:lstStyle/>
          <a:p>
            <a:pPr marL="0" marR="0" algn="l">
              <a:lnSpc>
                <a:spcPct val="107000"/>
              </a:lnSpc>
              <a:spcBef>
                <a:spcPts val="0"/>
              </a:spcBef>
              <a:spcAft>
                <a:spcPts val="800"/>
              </a:spcAft>
            </a:pPr>
            <a:r>
              <a:rPr lang="en-US" sz="1800" kern="100" dirty="0">
                <a:latin typeface="Calibri" panose="020F0502020204030204" pitchFamily="34" charset="0"/>
                <a:ea typeface="Calibri" panose="020F0502020204030204" pitchFamily="34" charset="0"/>
                <a:cs typeface="Arial" panose="020B0604020202020204" pitchFamily="34" charset="0"/>
              </a:rPr>
              <a:t>5</a:t>
            </a:r>
            <a:r>
              <a:rPr lang="en-US" sz="1800" b="1" kern="100" dirty="0">
                <a:effectLst/>
                <a:latin typeface="Calibri" panose="020F0502020204030204" pitchFamily="34" charset="0"/>
                <a:ea typeface="Calibri" panose="020F0502020204030204" pitchFamily="34" charset="0"/>
                <a:cs typeface="Arial" panose="020B0604020202020204" pitchFamily="34" charset="0"/>
              </a:rPr>
              <a:t>.1.2 Real‑Time Signals</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602204E-69FC-D62F-7489-7C89C3026282}"/>
              </a:ext>
            </a:extLst>
          </p:cNvPr>
          <p:cNvPicPr>
            <a:picLocks noChangeAspect="1"/>
          </p:cNvPicPr>
          <p:nvPr/>
        </p:nvPicPr>
        <p:blipFill>
          <a:blip r:embed="rId3"/>
          <a:stretch>
            <a:fillRect/>
          </a:stretch>
        </p:blipFill>
        <p:spPr>
          <a:xfrm>
            <a:off x="363755" y="2571750"/>
            <a:ext cx="4127382" cy="1820046"/>
          </a:xfrm>
          <a:prstGeom prst="rect">
            <a:avLst/>
          </a:prstGeom>
        </p:spPr>
      </p:pic>
      <p:sp>
        <p:nvSpPr>
          <p:cNvPr id="6" name="TextBox 5">
            <a:extLst>
              <a:ext uri="{FF2B5EF4-FFF2-40B4-BE49-F238E27FC236}">
                <a16:creationId xmlns:a16="http://schemas.microsoft.com/office/drawing/2014/main" id="{43F1A204-C87F-CB79-0A31-5A34D1A4489D}"/>
              </a:ext>
            </a:extLst>
          </p:cNvPr>
          <p:cNvSpPr txBox="1"/>
          <p:nvPr/>
        </p:nvSpPr>
        <p:spPr>
          <a:xfrm>
            <a:off x="363756" y="985352"/>
            <a:ext cx="8416485" cy="671915"/>
          </a:xfrm>
          <a:prstGeom prst="rect">
            <a:avLst/>
          </a:prstGeom>
          <a:noFill/>
        </p:spPr>
        <p:txBody>
          <a:bodyPr wrap="square">
            <a:spAutoFit/>
          </a:bodyPr>
          <a:lstStyle/>
          <a:p>
            <a:pPr marL="0" marR="0">
              <a:lnSpc>
                <a:spcPct val="107000"/>
              </a:lnSpc>
              <a:spcBef>
                <a:spcPts val="0"/>
              </a:spcBef>
              <a:spcAft>
                <a:spcPts val="800"/>
              </a:spcAft>
            </a:pPr>
            <a:r>
              <a:rPr lang="en-US" sz="1800" kern="100" dirty="0">
                <a:effectLst/>
                <a:latin typeface="Calibri" panose="020F0502020204030204" pitchFamily="34" charset="0"/>
                <a:ea typeface="Calibri" panose="020F0502020204030204" pitchFamily="34" charset="0"/>
                <a:cs typeface="Arial" panose="020B0604020202020204" pitchFamily="34" charset="0"/>
              </a:rPr>
              <a:t>Figure b, c shows harmonics and oscillatory transients detection on the DSO, and it provides a fixed delay of 25 </a:t>
            </a:r>
            <a:r>
              <a:rPr lang="en-US" sz="1800" kern="100" dirty="0" err="1">
                <a:effectLst/>
                <a:latin typeface="Calibri" panose="020F0502020204030204" pitchFamily="34" charset="0"/>
                <a:ea typeface="Calibri" panose="020F0502020204030204" pitchFamily="34" charset="0"/>
                <a:cs typeface="Arial" panose="020B0604020202020204" pitchFamily="34" charset="0"/>
              </a:rPr>
              <a:t>ms</a:t>
            </a:r>
            <a:r>
              <a:rPr lang="en-US" sz="1800" kern="100" dirty="0">
                <a:effectLst/>
                <a:latin typeface="Calibri" panose="020F0502020204030204" pitchFamily="34" charset="0"/>
                <a:ea typeface="Calibri" panose="020F0502020204030204" pitchFamily="34" charset="0"/>
                <a:cs typeface="Arial" panose="020B0604020202020204" pitchFamily="34" charset="0"/>
              </a:rPr>
              <a:t> for detecting these events. </a:t>
            </a:r>
          </a:p>
        </p:txBody>
      </p:sp>
      <p:pic>
        <p:nvPicPr>
          <p:cNvPr id="7" name="Picture 6">
            <a:extLst>
              <a:ext uri="{FF2B5EF4-FFF2-40B4-BE49-F238E27FC236}">
                <a16:creationId xmlns:a16="http://schemas.microsoft.com/office/drawing/2014/main" id="{7CC0D306-79D6-FBC7-B4FA-F505F2DFCBB9}"/>
              </a:ext>
            </a:extLst>
          </p:cNvPr>
          <p:cNvPicPr>
            <a:picLocks noChangeAspect="1"/>
          </p:cNvPicPr>
          <p:nvPr/>
        </p:nvPicPr>
        <p:blipFill>
          <a:blip r:embed="rId4"/>
          <a:stretch>
            <a:fillRect/>
          </a:stretch>
        </p:blipFill>
        <p:spPr>
          <a:xfrm>
            <a:off x="4652865" y="2571750"/>
            <a:ext cx="3902696" cy="1842826"/>
          </a:xfrm>
          <a:prstGeom prst="rect">
            <a:avLst/>
          </a:prstGeom>
        </p:spPr>
      </p:pic>
    </p:spTree>
    <p:extLst>
      <p:ext uri="{BB962C8B-B14F-4D97-AF65-F5344CB8AC3E}">
        <p14:creationId xmlns:p14="http://schemas.microsoft.com/office/powerpoint/2010/main" val="349526413"/>
      </p:ext>
    </p:extLst>
  </p:cSld>
  <p:clrMapOvr>
    <a:masterClrMapping/>
  </p:clrMapOvr>
  <p:transition spd="slow">
    <p:push di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573825" y="2304239"/>
            <a:ext cx="5005500" cy="10221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en-US" dirty="0"/>
              <a:t>Discussion</a:t>
            </a:r>
            <a:endParaRPr dirty="0"/>
          </a:p>
        </p:txBody>
      </p:sp>
      <p:sp>
        <p:nvSpPr>
          <p:cNvPr id="192" name="Google Shape;192;p36"/>
          <p:cNvSpPr txBox="1">
            <a:spLocks noGrp="1"/>
          </p:cNvSpPr>
          <p:nvPr>
            <p:ph type="title" idx="2"/>
          </p:nvPr>
        </p:nvSpPr>
        <p:spPr>
          <a:xfrm flipH="1">
            <a:off x="464023" y="1303850"/>
            <a:ext cx="2979300" cy="7545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en-US" dirty="0"/>
              <a:t>06</a:t>
            </a:r>
            <a:endParaRPr dirty="0"/>
          </a:p>
        </p:txBody>
      </p:sp>
      <p:cxnSp>
        <p:nvCxnSpPr>
          <p:cNvPr id="194" name="Google Shape;194;p36"/>
          <p:cNvCxnSpPr>
            <a:cxnSpLocks/>
          </p:cNvCxnSpPr>
          <p:nvPr/>
        </p:nvCxnSpPr>
        <p:spPr>
          <a:xfrm>
            <a:off x="0" y="3336594"/>
            <a:ext cx="615315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906111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6" name="TextBox 5">
            <a:extLst>
              <a:ext uri="{FF2B5EF4-FFF2-40B4-BE49-F238E27FC236}">
                <a16:creationId xmlns:a16="http://schemas.microsoft.com/office/drawing/2014/main" id="{43F1A204-C87F-CB79-0A31-5A34D1A4489D}"/>
              </a:ext>
            </a:extLst>
          </p:cNvPr>
          <p:cNvSpPr txBox="1"/>
          <p:nvPr/>
        </p:nvSpPr>
        <p:spPr>
          <a:xfrm>
            <a:off x="363757" y="237585"/>
            <a:ext cx="8416485" cy="4668329"/>
          </a:xfrm>
          <a:prstGeom prst="rect">
            <a:avLst/>
          </a:prstGeom>
          <a:noFill/>
        </p:spPr>
        <p:txBody>
          <a:bodyPr wrap="square">
            <a:spAutoFit/>
          </a:bodyPr>
          <a:lstStyle/>
          <a:p>
            <a:pPr marL="171450" marR="0" indent="-171450" algn="just">
              <a:lnSpc>
                <a:spcPct val="107000"/>
              </a:lnSpc>
              <a:spcBef>
                <a:spcPts val="0"/>
              </a:spcBef>
              <a:spcAft>
                <a:spcPts val="800"/>
              </a:spcAft>
              <a:buFont typeface="Arial" panose="020B0604020202020204" pitchFamily="34" charset="0"/>
              <a:buChar char="•"/>
            </a:pPr>
            <a:r>
              <a:rPr lang="en-US" dirty="0">
                <a:effectLst/>
                <a:latin typeface="Calibri" panose="020F0502020204030204" pitchFamily="34" charset="0"/>
                <a:ea typeface="Calibri" panose="020F0502020204030204" pitchFamily="34" charset="0"/>
                <a:cs typeface="Arial" panose="020B0604020202020204" pitchFamily="34" charset="0"/>
              </a:rPr>
              <a:t>The method obtains the PQ information by sample-to-sample processing,</a:t>
            </a:r>
          </a:p>
          <a:p>
            <a:pPr marL="171450" indent="-171450" algn="just">
              <a:lnSpc>
                <a:spcPct val="107000"/>
              </a:lnSpc>
              <a:spcAft>
                <a:spcPts val="800"/>
              </a:spcAft>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This method utilizes Hilbert transform for envelope extraction. </a:t>
            </a:r>
          </a:p>
          <a:p>
            <a:pPr marL="171450" marR="0" indent="-171450" algn="just">
              <a:lnSpc>
                <a:spcPct val="107000"/>
              </a:lnSpc>
              <a:spcBef>
                <a:spcPts val="0"/>
              </a:spcBef>
              <a:spcAft>
                <a:spcPts val="800"/>
              </a:spcAft>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The simple features are extracted from the envelope and used for classification.</a:t>
            </a:r>
          </a:p>
          <a:p>
            <a:pPr marL="171450" marR="0" indent="-171450" algn="just">
              <a:lnSpc>
                <a:spcPct val="107000"/>
              </a:lnSpc>
              <a:spcBef>
                <a:spcPts val="0"/>
              </a:spcBef>
              <a:spcAft>
                <a:spcPts val="800"/>
              </a:spcAft>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 </a:t>
            </a:r>
            <a:r>
              <a:rPr lang="en-US" kern="100" dirty="0">
                <a:effectLst/>
                <a:highlight>
                  <a:srgbClr val="00FF00"/>
                </a:highlight>
                <a:latin typeface="Calibri" panose="020F0502020204030204" pitchFamily="34" charset="0"/>
                <a:ea typeface="Calibri" panose="020F0502020204030204" pitchFamily="34" charset="0"/>
                <a:cs typeface="Arial" panose="020B0604020202020204" pitchFamily="34" charset="0"/>
              </a:rPr>
              <a:t>The advantage of the proposed method is faster, and accurate in classification. </a:t>
            </a:r>
          </a:p>
          <a:p>
            <a:pPr marL="171450" marR="0" indent="-171450" algn="just">
              <a:lnSpc>
                <a:spcPct val="107000"/>
              </a:lnSpc>
              <a:spcBef>
                <a:spcPts val="0"/>
              </a:spcBef>
              <a:spcAft>
                <a:spcPts val="800"/>
              </a:spcAft>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The sample-to-sample processing time of the proposed algorithm is less than 291 µs.</a:t>
            </a:r>
          </a:p>
          <a:p>
            <a:pPr marL="171450" marR="0" indent="-171450" algn="just">
              <a:lnSpc>
                <a:spcPct val="107000"/>
              </a:lnSpc>
              <a:spcBef>
                <a:spcPts val="0"/>
              </a:spcBef>
              <a:spcAft>
                <a:spcPts val="800"/>
              </a:spcAft>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It is important to notice that the objective of the proposed algorithm has been accomplished in terms of </a:t>
            </a:r>
            <a:r>
              <a:rPr lang="en-US" kern="100" dirty="0">
                <a:effectLst/>
                <a:highlight>
                  <a:srgbClr val="00FF00"/>
                </a:highlight>
                <a:latin typeface="Calibri" panose="020F0502020204030204" pitchFamily="34" charset="0"/>
                <a:ea typeface="Calibri" panose="020F0502020204030204" pitchFamily="34" charset="0"/>
                <a:cs typeface="Arial" panose="020B0604020202020204" pitchFamily="34" charset="0"/>
              </a:rPr>
              <a:t>lower complexity</a:t>
            </a:r>
            <a:r>
              <a:rPr lang="en-US" kern="100" dirty="0">
                <a:effectLst/>
                <a:latin typeface="Calibri" panose="020F0502020204030204" pitchFamily="34" charset="0"/>
                <a:ea typeface="Calibri" panose="020F0502020204030204" pitchFamily="34" charset="0"/>
                <a:cs typeface="Arial" panose="020B0604020202020204" pitchFamily="34" charset="0"/>
              </a:rPr>
              <a:t>, and </a:t>
            </a:r>
            <a:r>
              <a:rPr lang="en-US" kern="100" dirty="0">
                <a:effectLst/>
                <a:highlight>
                  <a:srgbClr val="00FF00"/>
                </a:highlight>
                <a:latin typeface="Calibri" panose="020F0502020204030204" pitchFamily="34" charset="0"/>
                <a:ea typeface="Calibri" panose="020F0502020204030204" pitchFamily="34" charset="0"/>
                <a:cs typeface="Arial" panose="020B0604020202020204" pitchFamily="34" charset="0"/>
              </a:rPr>
              <a:t>usage of low-cost devices.</a:t>
            </a:r>
          </a:p>
          <a:p>
            <a:pPr marL="171450" marR="0" indent="-171450" algn="just">
              <a:lnSpc>
                <a:spcPct val="107000"/>
              </a:lnSpc>
              <a:spcBef>
                <a:spcPts val="0"/>
              </a:spcBef>
              <a:spcAft>
                <a:spcPts val="800"/>
              </a:spcAft>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 Thus, this work is suitable for recording the power quality events with their corresponding magnitude and duration of the event. </a:t>
            </a:r>
          </a:p>
          <a:p>
            <a:pPr marL="171450" marR="0" indent="-171450" algn="just">
              <a:lnSpc>
                <a:spcPct val="107000"/>
              </a:lnSpc>
              <a:spcBef>
                <a:spcPts val="0"/>
              </a:spcBef>
              <a:spcAft>
                <a:spcPts val="800"/>
              </a:spcAft>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The superiority of the proposed algorithm is that, it need not record the PQ events continuously. </a:t>
            </a:r>
          </a:p>
          <a:p>
            <a:pPr marL="171450" marR="0" indent="-171450" algn="just">
              <a:lnSpc>
                <a:spcPct val="107000"/>
              </a:lnSpc>
              <a:spcBef>
                <a:spcPts val="0"/>
              </a:spcBef>
              <a:spcAft>
                <a:spcPts val="800"/>
              </a:spcAft>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Instead, it can record PQ events at the moment of event triggering. </a:t>
            </a:r>
          </a:p>
          <a:p>
            <a:pPr marL="171450" marR="0" indent="-171450" algn="just">
              <a:lnSpc>
                <a:spcPct val="107000"/>
              </a:lnSpc>
              <a:spcBef>
                <a:spcPts val="0"/>
              </a:spcBef>
              <a:spcAft>
                <a:spcPts val="800"/>
              </a:spcAft>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This work can be extended for online mitigation of PQ events such as sag, swell, harmonics and interruptions. </a:t>
            </a:r>
          </a:p>
          <a:p>
            <a:pPr marL="171450" marR="0" indent="-171450" algn="just">
              <a:lnSpc>
                <a:spcPct val="107000"/>
              </a:lnSpc>
              <a:spcBef>
                <a:spcPts val="0"/>
              </a:spcBef>
              <a:spcAft>
                <a:spcPts val="800"/>
              </a:spcAft>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Also, it can be applied to internet of things-based power quality event monitoring system by adding wireless communication protocols to the existing hardware setup. </a:t>
            </a:r>
          </a:p>
          <a:p>
            <a:pPr marL="171450" marR="0" indent="-171450" algn="just">
              <a:lnSpc>
                <a:spcPct val="107000"/>
              </a:lnSpc>
              <a:spcBef>
                <a:spcPts val="0"/>
              </a:spcBef>
              <a:spcAft>
                <a:spcPts val="800"/>
              </a:spcAft>
              <a:buFont typeface="Arial" panose="020B0604020202020204" pitchFamily="34" charset="0"/>
              <a:buChar char="•"/>
            </a:pPr>
            <a:r>
              <a:rPr lang="en-US" kern="100" dirty="0">
                <a:effectLst/>
                <a:latin typeface="Calibri" panose="020F0502020204030204" pitchFamily="34" charset="0"/>
                <a:ea typeface="Calibri" panose="020F0502020204030204" pitchFamily="34" charset="0"/>
                <a:cs typeface="Arial" panose="020B0604020202020204" pitchFamily="34" charset="0"/>
              </a:rPr>
              <a:t>It helps in monitoring power quality events in remote locations.</a:t>
            </a:r>
          </a:p>
        </p:txBody>
      </p:sp>
    </p:spTree>
    <p:extLst>
      <p:ext uri="{BB962C8B-B14F-4D97-AF65-F5344CB8AC3E}">
        <p14:creationId xmlns:p14="http://schemas.microsoft.com/office/powerpoint/2010/main" val="2351171831"/>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4" name="Title 3">
            <a:extLst>
              <a:ext uri="{FF2B5EF4-FFF2-40B4-BE49-F238E27FC236}">
                <a16:creationId xmlns:a16="http://schemas.microsoft.com/office/drawing/2014/main" id="{42897672-430F-0FEA-7C03-BEB32371A241}"/>
              </a:ext>
            </a:extLst>
          </p:cNvPr>
          <p:cNvSpPr>
            <a:spLocks noGrp="1"/>
          </p:cNvSpPr>
          <p:nvPr>
            <p:ph type="ctrTitle"/>
          </p:nvPr>
        </p:nvSpPr>
        <p:spPr>
          <a:xfrm>
            <a:off x="417155" y="387291"/>
            <a:ext cx="8416485" cy="946200"/>
          </a:xfrm>
        </p:spPr>
        <p:txBody>
          <a:bodyPr/>
          <a:lstStyle/>
          <a:p>
            <a:pPr marL="0" marR="0" algn="l">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Arial" panose="020B0604020202020204" pitchFamily="34" charset="0"/>
              </a:rPr>
              <a:t>The main limitation of the proposed algorithm </a:t>
            </a:r>
            <a:endParaRPr lang="en-US" sz="18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TextBox 5">
            <a:extLst>
              <a:ext uri="{FF2B5EF4-FFF2-40B4-BE49-F238E27FC236}">
                <a16:creationId xmlns:a16="http://schemas.microsoft.com/office/drawing/2014/main" id="{43F1A204-C87F-CB79-0A31-5A34D1A4489D}"/>
              </a:ext>
            </a:extLst>
          </p:cNvPr>
          <p:cNvSpPr txBox="1"/>
          <p:nvPr/>
        </p:nvSpPr>
        <p:spPr>
          <a:xfrm>
            <a:off x="310360" y="1333491"/>
            <a:ext cx="8416485" cy="1367234"/>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The main limitation of the proposed algorithm is, it can only detect sag, swell, interruption, harmonics and oscillatory transients. </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Calibri" panose="020F0502020204030204" pitchFamily="34" charset="0"/>
                <a:cs typeface="Arial" panose="020B0604020202020204" pitchFamily="34" charset="0"/>
              </a:rPr>
              <a:t>However, the other events such as notches, flicker etc., are also present in the power system, but their frequency of occurrence is less.</a:t>
            </a:r>
          </a:p>
        </p:txBody>
      </p:sp>
    </p:spTree>
    <p:extLst>
      <p:ext uri="{BB962C8B-B14F-4D97-AF65-F5344CB8AC3E}">
        <p14:creationId xmlns:p14="http://schemas.microsoft.com/office/powerpoint/2010/main" val="415751251"/>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6">
            <a:hlinkClick r:id="rId3" action="ppaction://hlinksldjump"/>
          </p:cNvPr>
          <p:cNvSpPr/>
          <p:nvPr/>
        </p:nvSpPr>
        <p:spPr>
          <a:xfrm>
            <a:off x="7991475" y="463300"/>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6"/>
          <p:cNvSpPr txBox="1">
            <a:spLocks noGrp="1"/>
          </p:cNvSpPr>
          <p:nvPr>
            <p:ph type="ctrTitle"/>
          </p:nvPr>
        </p:nvSpPr>
        <p:spPr>
          <a:xfrm flipH="1">
            <a:off x="617535" y="2130703"/>
            <a:ext cx="5005500" cy="10221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en-US" b="1" dirty="0">
                <a:effectLst/>
                <a:latin typeface="Calibri" panose="020F0502020204030204" pitchFamily="34" charset="0"/>
                <a:ea typeface="Calibri" panose="020F0502020204030204" pitchFamily="34" charset="0"/>
                <a:cs typeface="Arial" panose="020B0604020202020204" pitchFamily="34" charset="0"/>
              </a:rPr>
              <a:t>Conclusion</a:t>
            </a:r>
            <a:endParaRPr dirty="0"/>
          </a:p>
        </p:txBody>
      </p:sp>
      <p:sp>
        <p:nvSpPr>
          <p:cNvPr id="192" name="Google Shape;192;p36"/>
          <p:cNvSpPr txBox="1">
            <a:spLocks noGrp="1"/>
          </p:cNvSpPr>
          <p:nvPr>
            <p:ph type="title" idx="2"/>
          </p:nvPr>
        </p:nvSpPr>
        <p:spPr>
          <a:xfrm flipH="1">
            <a:off x="617535" y="1115224"/>
            <a:ext cx="2979300" cy="754500"/>
          </a:xfrm>
          <a:prstGeom prst="rect">
            <a:avLst/>
          </a:prstGeom>
        </p:spPr>
        <p:txBody>
          <a:bodyPr spcFirstLastPara="1" wrap="square" lIns="91425" tIns="91425" rIns="91425" bIns="91425" anchor="ctr" anchorCtr="0">
            <a:noAutofit/>
          </a:bodyPr>
          <a:lstStyle/>
          <a:p>
            <a:pPr marL="0" lvl="0" indent="0" rtl="1">
              <a:spcBef>
                <a:spcPts val="0"/>
              </a:spcBef>
              <a:spcAft>
                <a:spcPts val="0"/>
              </a:spcAft>
              <a:buNone/>
            </a:pPr>
            <a:r>
              <a:rPr lang="en-US" dirty="0"/>
              <a:t>07</a:t>
            </a:r>
            <a:endParaRPr dirty="0"/>
          </a:p>
        </p:txBody>
      </p:sp>
      <p:cxnSp>
        <p:nvCxnSpPr>
          <p:cNvPr id="194" name="Google Shape;194;p36"/>
          <p:cNvCxnSpPr>
            <a:cxnSpLocks/>
          </p:cNvCxnSpPr>
          <p:nvPr/>
        </p:nvCxnSpPr>
        <p:spPr>
          <a:xfrm>
            <a:off x="0" y="3374178"/>
            <a:ext cx="6153150" cy="0"/>
          </a:xfrm>
          <a:prstGeom prst="straightConnector1">
            <a:avLst/>
          </a:prstGeom>
          <a:noFill/>
          <a:ln w="9525" cap="flat" cmpd="sng">
            <a:solidFill>
              <a:srgbClr val="434343"/>
            </a:solidFill>
            <a:prstDash val="solid"/>
            <a:round/>
            <a:headEnd type="none" w="med" len="med"/>
            <a:tailEnd type="none" w="med" len="med"/>
          </a:ln>
        </p:spPr>
      </p:cxnSp>
      <p:grpSp>
        <p:nvGrpSpPr>
          <p:cNvPr id="195" name="Google Shape;195;p36"/>
          <p:cNvGrpSpPr/>
          <p:nvPr/>
        </p:nvGrpSpPr>
        <p:grpSpPr>
          <a:xfrm>
            <a:off x="8089940" y="561326"/>
            <a:ext cx="423413" cy="421569"/>
            <a:chOff x="7703675" y="2541175"/>
            <a:chExt cx="499425" cy="497250"/>
          </a:xfrm>
        </p:grpSpPr>
        <p:sp>
          <p:nvSpPr>
            <p:cNvPr id="196" name="Google Shape;196;p36"/>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6"/>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6"/>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6"/>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6"/>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315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92"/>
                                        </p:tgtEl>
                                        <p:attrNameLst>
                                          <p:attrName>style.visibility</p:attrName>
                                        </p:attrNameLst>
                                      </p:cBhvr>
                                      <p:to>
                                        <p:strVal val="visible"/>
                                      </p:to>
                                    </p:set>
                                    <p:animEffect transition="in" filter="fade">
                                      <p:cBhvr>
                                        <p:cTn id="11" dur="10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6" name="TextBox 5">
            <a:extLst>
              <a:ext uri="{FF2B5EF4-FFF2-40B4-BE49-F238E27FC236}">
                <a16:creationId xmlns:a16="http://schemas.microsoft.com/office/drawing/2014/main" id="{43F1A204-C87F-CB79-0A31-5A34D1A4489D}"/>
              </a:ext>
            </a:extLst>
          </p:cNvPr>
          <p:cNvSpPr txBox="1"/>
          <p:nvPr/>
        </p:nvSpPr>
        <p:spPr>
          <a:xfrm>
            <a:off x="283664" y="694152"/>
            <a:ext cx="8416485" cy="3755195"/>
          </a:xfrm>
          <a:prstGeom prst="rect">
            <a:avLst/>
          </a:prstGeom>
          <a:noFill/>
        </p:spPr>
        <p:txBody>
          <a:bodyPr wrap="square">
            <a:spAutoFit/>
          </a:bodyPr>
          <a:lstStyle/>
          <a:p>
            <a:pPr marL="285750" marR="0" indent="-285750" algn="just">
              <a:lnSpc>
                <a:spcPct val="107000"/>
              </a:lnSpc>
              <a:spcBef>
                <a:spcPts val="0"/>
              </a:spcBef>
              <a:spcAft>
                <a:spcPts val="800"/>
              </a:spcAft>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design and development of an automatic real-time PQ monitoring for timely identification of PQD information.</a:t>
            </a:r>
          </a:p>
          <a:p>
            <a:pPr marL="285750" marR="0" indent="-285750" algn="just">
              <a:lnSpc>
                <a:spcPct val="107000"/>
              </a:lnSpc>
              <a:spcBef>
                <a:spcPts val="0"/>
              </a:spcBef>
              <a:spcAft>
                <a:spcPts val="800"/>
              </a:spcAft>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The PQD algorithm consists of Hilbert transform and fuzzy classifier for detection and identification of power quality events. </a:t>
            </a:r>
          </a:p>
          <a:p>
            <a:pPr marL="285750" marR="0" indent="-285750" algn="just">
              <a:lnSpc>
                <a:spcPct val="107000"/>
              </a:lnSpc>
              <a:spcBef>
                <a:spcPts val="0"/>
              </a:spcBef>
              <a:spcAft>
                <a:spcPts val="800"/>
              </a:spcAft>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The simple magnitude and duration features are extracted from the filtered signal. </a:t>
            </a:r>
          </a:p>
          <a:p>
            <a:pPr marL="285750" marR="0" indent="-285750" algn="just">
              <a:lnSpc>
                <a:spcPct val="107000"/>
              </a:lnSpc>
              <a:spcBef>
                <a:spcPts val="0"/>
              </a:spcBef>
              <a:spcAft>
                <a:spcPts val="800"/>
              </a:spcAft>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The proposed algorithm has been implemented on the TMS320F28379D Launchpad to show the real-time feasibility along with various simulation studies in MATLAB.</a:t>
            </a:r>
          </a:p>
          <a:p>
            <a:pPr marL="285750" marR="0" indent="-285750" algn="just">
              <a:lnSpc>
                <a:spcPct val="107000"/>
              </a:lnSpc>
              <a:spcBef>
                <a:spcPts val="0"/>
              </a:spcBef>
              <a:spcAft>
                <a:spcPts val="800"/>
              </a:spcAft>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 Experimental results demonstrated that the proposed real-time PQ monitoring system can automatically detect and classify PQ events into normal, swell, sag, interruption, harmonics, and oscillatory transients with classification accuracy of 90–100%. </a:t>
            </a:r>
          </a:p>
          <a:p>
            <a:pPr marL="285750" marR="0" indent="-285750" algn="just">
              <a:lnSpc>
                <a:spcPct val="107000"/>
              </a:lnSpc>
              <a:spcBef>
                <a:spcPts val="0"/>
              </a:spcBef>
              <a:spcAft>
                <a:spcPts val="800"/>
              </a:spcAft>
              <a:buFont typeface="Arial" panose="020B0604020202020204" pitchFamily="34" charset="0"/>
              <a:buChar char="•"/>
            </a:pPr>
            <a:r>
              <a:rPr lang="en-US" sz="1600" kern="100" dirty="0">
                <a:effectLst/>
                <a:latin typeface="Calibri" panose="020F0502020204030204" pitchFamily="34" charset="0"/>
                <a:ea typeface="Calibri" panose="020F0502020204030204" pitchFamily="34" charset="0"/>
                <a:cs typeface="Arial" panose="020B0604020202020204" pitchFamily="34" charset="0"/>
              </a:rPr>
              <a:t>The real-time implementation illustrates that the proposed PQ monitoring system can be integrated with smart metering for timely detection of PQ disturbances.</a:t>
            </a:r>
          </a:p>
        </p:txBody>
      </p:sp>
    </p:spTree>
    <p:extLst>
      <p:ext uri="{BB962C8B-B14F-4D97-AF65-F5344CB8AC3E}">
        <p14:creationId xmlns:p14="http://schemas.microsoft.com/office/powerpoint/2010/main" val="152819795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grpSp>
        <p:nvGrpSpPr>
          <p:cNvPr id="237" name="Google Shape;237;p39"/>
          <p:cNvGrpSpPr/>
          <p:nvPr/>
        </p:nvGrpSpPr>
        <p:grpSpPr>
          <a:xfrm>
            <a:off x="8089940" y="561326"/>
            <a:ext cx="423413" cy="421569"/>
            <a:chOff x="7703675" y="2541175"/>
            <a:chExt cx="499425" cy="497250"/>
          </a:xfrm>
        </p:grpSpPr>
        <p:sp>
          <p:nvSpPr>
            <p:cNvPr id="238" name="Google Shape;238;p39"/>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9"/>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9"/>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9"/>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9"/>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 name="Google Shape;243;p39">
            <a:hlinkClick r:id="rId3" action="ppaction://hlinksldjump"/>
          </p:cNvPr>
          <p:cNvSpPr/>
          <p:nvPr/>
        </p:nvSpPr>
        <p:spPr>
          <a:xfrm>
            <a:off x="7991475" y="463300"/>
            <a:ext cx="620100" cy="617400"/>
          </a:xfrm>
          <a:prstGeom prst="snip2DiagRect">
            <a:avLst>
              <a:gd name="adj1" fmla="val 0"/>
              <a:gd name="adj2" fmla="val 16667"/>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1;p36">
            <a:extLst>
              <a:ext uri="{FF2B5EF4-FFF2-40B4-BE49-F238E27FC236}">
                <a16:creationId xmlns:a16="http://schemas.microsoft.com/office/drawing/2014/main" id="{40A3D015-DA79-B012-059C-9398CE79F522}"/>
              </a:ext>
            </a:extLst>
          </p:cNvPr>
          <p:cNvSpPr txBox="1">
            <a:spLocks noGrp="1"/>
          </p:cNvSpPr>
          <p:nvPr>
            <p:ph type="ctrTitle"/>
          </p:nvPr>
        </p:nvSpPr>
        <p:spPr>
          <a:xfrm flipH="1">
            <a:off x="5348103" y="2901796"/>
            <a:ext cx="5005500" cy="1022100"/>
          </a:xfrm>
          <a:prstGeom prst="rect">
            <a:avLst/>
          </a:prstGeom>
        </p:spPr>
        <p:txBody>
          <a:bodyPr spcFirstLastPara="1" wrap="square" lIns="91425" tIns="91425" rIns="91425" bIns="91425" anchor="ctr" anchorCtr="0">
            <a:noAutofit/>
          </a:bodyPr>
          <a:lstStyle/>
          <a:p>
            <a:pPr marL="0" lvl="0" indent="0" algn="l" rtl="1">
              <a:spcBef>
                <a:spcPts val="0"/>
              </a:spcBef>
              <a:spcAft>
                <a:spcPts val="0"/>
              </a:spcAft>
              <a:buNone/>
            </a:pPr>
            <a:r>
              <a:rPr lang="en-US" dirty="0"/>
              <a:t>Introduction</a:t>
            </a:r>
            <a:endParaRPr dirty="0"/>
          </a:p>
        </p:txBody>
      </p:sp>
      <p:sp>
        <p:nvSpPr>
          <p:cNvPr id="9" name="Google Shape;192;p36">
            <a:extLst>
              <a:ext uri="{FF2B5EF4-FFF2-40B4-BE49-F238E27FC236}">
                <a16:creationId xmlns:a16="http://schemas.microsoft.com/office/drawing/2014/main" id="{F7237D16-0F34-AAC2-2F1B-27AF82FB48FF}"/>
              </a:ext>
            </a:extLst>
          </p:cNvPr>
          <p:cNvSpPr txBox="1">
            <a:spLocks noGrp="1"/>
          </p:cNvSpPr>
          <p:nvPr>
            <p:ph type="title" idx="2"/>
          </p:nvPr>
        </p:nvSpPr>
        <p:spPr>
          <a:xfrm flipH="1">
            <a:off x="5348103" y="2140496"/>
            <a:ext cx="2979300" cy="754500"/>
          </a:xfrm>
          <a:prstGeom prst="rect">
            <a:avLst/>
          </a:prstGeom>
        </p:spPr>
        <p:txBody>
          <a:bodyPr spcFirstLastPara="1" wrap="square" lIns="91425" tIns="91425" rIns="91425" bIns="91425" anchor="ctr" anchorCtr="0">
            <a:noAutofit/>
          </a:bodyPr>
          <a:lstStyle/>
          <a:p>
            <a:pPr marL="0" lvl="0" indent="0" algn="l" rtl="1">
              <a:spcBef>
                <a:spcPts val="0"/>
              </a:spcBef>
              <a:spcAft>
                <a:spcPts val="0"/>
              </a:spcAft>
              <a:buNone/>
            </a:pPr>
            <a:r>
              <a:rPr lang="en-US" dirty="0"/>
              <a:t>02</a:t>
            </a:r>
            <a:endParaRPr dirty="0"/>
          </a:p>
        </p:txBody>
      </p:sp>
      <p:cxnSp>
        <p:nvCxnSpPr>
          <p:cNvPr id="11" name="Google Shape;194;p36">
            <a:extLst>
              <a:ext uri="{FF2B5EF4-FFF2-40B4-BE49-F238E27FC236}">
                <a16:creationId xmlns:a16="http://schemas.microsoft.com/office/drawing/2014/main" id="{60193178-44E9-3A28-02C9-B7822C041198}"/>
              </a:ext>
            </a:extLst>
          </p:cNvPr>
          <p:cNvCxnSpPr>
            <a:cxnSpLocks/>
          </p:cNvCxnSpPr>
          <p:nvPr/>
        </p:nvCxnSpPr>
        <p:spPr>
          <a:xfrm>
            <a:off x="4572000" y="3844921"/>
            <a:ext cx="4572000" cy="0"/>
          </a:xfrm>
          <a:prstGeom prst="straightConnector1">
            <a:avLst/>
          </a:prstGeom>
          <a:noFill/>
          <a:ln w="9525" cap="flat" cmpd="sng">
            <a:solidFill>
              <a:srgbClr val="434343"/>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p:tgtEl>
                                          <p:spTgt spid="11"/>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56"/>
          <p:cNvSpPr txBox="1">
            <a:spLocks noGrp="1"/>
          </p:cNvSpPr>
          <p:nvPr>
            <p:ph type="ctrTitle"/>
          </p:nvPr>
        </p:nvSpPr>
        <p:spPr>
          <a:xfrm flipH="1">
            <a:off x="1394961" y="1781724"/>
            <a:ext cx="6354078" cy="1365300"/>
          </a:xfrm>
          <a:prstGeom prst="rect">
            <a:avLst/>
          </a:prstGeom>
        </p:spPr>
        <p:txBody>
          <a:bodyPr spcFirstLastPara="1" wrap="square" lIns="91425" tIns="91425" rIns="91425" bIns="91425" anchor="b" anchorCtr="0">
            <a:noAutofit/>
          </a:bodyPr>
          <a:lstStyle/>
          <a:p>
            <a:pPr algn="ctr" rtl="1">
              <a:lnSpc>
                <a:spcPct val="107000"/>
              </a:lnSpc>
              <a:spcAft>
                <a:spcPts val="800"/>
              </a:spcAft>
            </a:pPr>
            <a:r>
              <a:rPr lang="en-US" sz="4000" dirty="0"/>
              <a:t>Thanks for your attention</a:t>
            </a:r>
            <a:endParaRPr lang="en-US" sz="3200" dirty="0">
              <a:effectLst/>
              <a:latin typeface="Calibri" panose="020F0502020204030204" pitchFamily="34" charset="0"/>
              <a:ea typeface="Calibri" panose="020F0502020204030204" pitchFamily="34" charset="0"/>
              <a:cs typeface="Mj_Flow" panose="00000400000000000000" pitchFamily="2" charset="-78"/>
            </a:endParaRPr>
          </a:p>
        </p:txBody>
      </p:sp>
      <p:cxnSp>
        <p:nvCxnSpPr>
          <p:cNvPr id="677" name="Google Shape;677;p56"/>
          <p:cNvCxnSpPr/>
          <p:nvPr/>
        </p:nvCxnSpPr>
        <p:spPr>
          <a:xfrm rot="10800000">
            <a:off x="-125" y="4765850"/>
            <a:ext cx="958500" cy="0"/>
          </a:xfrm>
          <a:prstGeom prst="straightConnector1">
            <a:avLst/>
          </a:prstGeom>
          <a:noFill/>
          <a:ln w="9525" cap="flat" cmpd="sng">
            <a:solidFill>
              <a:srgbClr val="595959"/>
            </a:solidFill>
            <a:prstDash val="solid"/>
            <a:round/>
            <a:headEnd type="none" w="med" len="med"/>
            <a:tailEnd type="none" w="med" len="med"/>
          </a:ln>
        </p:spPr>
      </p:cxn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77"/>
                                        </p:tgtEl>
                                        <p:attrNameLst>
                                          <p:attrName>style.visibility</p:attrName>
                                        </p:attrNameLst>
                                      </p:cBhvr>
                                      <p:to>
                                        <p:strVal val="visible"/>
                                      </p:to>
                                    </p:set>
                                    <p:anim calcmode="lin" valueType="num">
                                      <p:cBhvr additive="base">
                                        <p:cTn id="7" dur="1400"/>
                                        <p:tgtEl>
                                          <p:spTgt spid="6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52" name="Google Shape;252;p40"/>
          <p:cNvPicPr preferRelativeResize="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843" r="15012"/>
          <a:stretch/>
        </p:blipFill>
        <p:spPr>
          <a:xfrm>
            <a:off x="297665" y="1668613"/>
            <a:ext cx="3334371" cy="2428058"/>
          </a:xfrm>
          <a:prstGeom prst="snip2DiagRect">
            <a:avLst>
              <a:gd name="adj1" fmla="val 0"/>
              <a:gd name="adj2" fmla="val 13470"/>
            </a:avLst>
          </a:prstGeom>
          <a:noFill/>
          <a:ln>
            <a:noFill/>
          </a:ln>
        </p:spPr>
      </p:pic>
      <p:sp>
        <p:nvSpPr>
          <p:cNvPr id="5" name="TextBox 4">
            <a:extLst>
              <a:ext uri="{FF2B5EF4-FFF2-40B4-BE49-F238E27FC236}">
                <a16:creationId xmlns:a16="http://schemas.microsoft.com/office/drawing/2014/main" id="{A1C3CA68-850C-3C12-5750-B7FF47992667}"/>
              </a:ext>
            </a:extLst>
          </p:cNvPr>
          <p:cNvSpPr txBox="1"/>
          <p:nvPr/>
        </p:nvSpPr>
        <p:spPr>
          <a:xfrm>
            <a:off x="3814450" y="1347146"/>
            <a:ext cx="4915734" cy="3222998"/>
          </a:xfrm>
          <a:prstGeom prst="rect">
            <a:avLst/>
          </a:prstGeom>
          <a:noFill/>
        </p:spPr>
        <p:txBody>
          <a:bodyPr wrap="square">
            <a:spAutoFit/>
          </a:bodyPr>
          <a:lstStyle/>
          <a:p>
            <a:pPr algn="just">
              <a:lnSpc>
                <a:spcPct val="150000"/>
              </a:lnSpc>
            </a:pPr>
            <a:r>
              <a:rPr lang="en-US" sz="1050" dirty="0">
                <a:solidFill>
                  <a:srgbClr val="434343"/>
                </a:solidFill>
              </a:rPr>
              <a:t>In a smart grid environment, power quality monitoring has become a critical task due to the increasing number of wide categories of disturbances. These disturbances impacts acutely a lot of domestic loads, power systems that are tightly coupled with power semiconductor devices, and many critical loads [1, 2]. Power quality disturbance (PQD) refers to deviations in either frequency or magnitude from the ideal waveform with rated parameters [2]. According to IEEE 1159–1995 [2], power quality disturbances are classified harmonics, oscillatory transients, normal, sag, swell, and interruption. Because of the numerous sources of PQ disturbances, power supply quality has become a major concern among electric power suppliers. As a result, the quality of power delivered must be continuously monitored for both electric utilities and customers. This helps in avoiding the significant financial losses and equipment damage.</a:t>
            </a:r>
            <a:endParaRPr lang="fa-IR" sz="1050" dirty="0">
              <a:solidFill>
                <a:srgbClr val="434343"/>
              </a:solidFill>
              <a:latin typeface="Shabnam" panose="020B0603030804020204" pitchFamily="34" charset="-78"/>
              <a:cs typeface="B Nazanin" panose="00000400000000000000" pitchFamily="2" charset="-78"/>
            </a:endParaRPr>
          </a:p>
        </p:txBody>
      </p:sp>
      <p:sp>
        <p:nvSpPr>
          <p:cNvPr id="6" name="Title 5">
            <a:extLst>
              <a:ext uri="{FF2B5EF4-FFF2-40B4-BE49-F238E27FC236}">
                <a16:creationId xmlns:a16="http://schemas.microsoft.com/office/drawing/2014/main" id="{9A3D5AD7-D404-E7AE-5FF6-FB22D8CBF7C2}"/>
              </a:ext>
            </a:extLst>
          </p:cNvPr>
          <p:cNvSpPr>
            <a:spLocks noGrp="1"/>
          </p:cNvSpPr>
          <p:nvPr>
            <p:ph type="ctrTitle"/>
          </p:nvPr>
        </p:nvSpPr>
        <p:spPr/>
        <p:txBody>
          <a:bodyPr/>
          <a:lstStyle/>
          <a:p>
            <a:r>
              <a:rPr lang="en-US" sz="2400" dirty="0">
                <a:solidFill>
                  <a:srgbClr val="434343"/>
                </a:solidFill>
              </a:rPr>
              <a:t>power quality monitoring</a:t>
            </a:r>
            <a:endParaRPr lang="en-US" dirty="0"/>
          </a:p>
        </p:txBody>
      </p:sp>
    </p:spTree>
    <p:extLst>
      <p:ext uri="{BB962C8B-B14F-4D97-AF65-F5344CB8AC3E}">
        <p14:creationId xmlns:p14="http://schemas.microsoft.com/office/powerpoint/2010/main" val="462584871"/>
      </p:ext>
    </p:extLst>
  </p:cSld>
  <p:clrMapOvr>
    <a:masterClrMapping/>
  </p:clrMapOvr>
  <p:transition spd="slow">
    <p:push dir="u"/>
  </p:transition>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831</TotalTime>
  <Words>4749</Words>
  <Application>Microsoft Office PowerPoint</Application>
  <PresentationFormat>On-screen Show (16:9)</PresentationFormat>
  <Paragraphs>221</Paragraphs>
  <Slides>80</Slides>
  <Notes>80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80</vt:i4>
      </vt:variant>
    </vt:vector>
  </HeadingPairs>
  <TitlesOfParts>
    <vt:vector size="91" baseType="lpstr">
      <vt:lpstr>Arial</vt:lpstr>
      <vt:lpstr>Fira Sans Extra Condensed Medium</vt:lpstr>
      <vt:lpstr>Calibri</vt:lpstr>
      <vt:lpstr>B Titr</vt:lpstr>
      <vt:lpstr>Shabnam</vt:lpstr>
      <vt:lpstr>Exo 2</vt:lpstr>
      <vt:lpstr>Vazir</vt:lpstr>
      <vt:lpstr>Roboto Condensed Light</vt:lpstr>
      <vt:lpstr>Cambria Math</vt:lpstr>
      <vt:lpstr>Malgun Gothic</vt:lpstr>
      <vt:lpstr>Tech Newsletter XL by Slidesgo</vt:lpstr>
      <vt:lpstr>Real‑Time Power Quality Event Monitoring System Using Digital Signal Processor for Smart Metering Applications</vt:lpstr>
      <vt:lpstr>Table of Contents</vt:lpstr>
      <vt:lpstr>Abstract</vt:lpstr>
      <vt:lpstr>PowerPoint Presentation</vt:lpstr>
      <vt:lpstr>PowerPoint Presentation</vt:lpstr>
      <vt:lpstr>PowerPoint Presentation</vt:lpstr>
      <vt:lpstr>PowerPoint Presentation</vt:lpstr>
      <vt:lpstr>Introduction</vt:lpstr>
      <vt:lpstr>power quality monitoring</vt:lpstr>
      <vt:lpstr>Thus, detection and classification of PQ disturbances are highly desirable for improving the quality of service and enhancing the productivity of the systems </vt:lpstr>
      <vt:lpstr>PowerPoint Presentation</vt:lpstr>
      <vt:lpstr>Analysis of PQ</vt:lpstr>
      <vt:lpstr>PowerPoint Presentation</vt:lpstr>
      <vt:lpstr>STFT</vt:lpstr>
      <vt:lpstr>Wavelet transform</vt:lpstr>
      <vt:lpstr>S-transform</vt:lpstr>
      <vt:lpstr>adaptive decomposition algorithms</vt:lpstr>
      <vt:lpstr>EMD</vt:lpstr>
      <vt:lpstr>HHT</vt:lpstr>
      <vt:lpstr>VMD</vt:lpstr>
      <vt:lpstr>PowerPoint Presentation</vt:lpstr>
      <vt:lpstr>2.1 Related Works</vt:lpstr>
      <vt:lpstr>PowerPoint Presentation</vt:lpstr>
      <vt:lpstr>PowerPoint Presentation</vt:lpstr>
      <vt:lpstr>PowerPoint Presentation</vt:lpstr>
      <vt:lpstr>PowerPoint Presentation</vt:lpstr>
      <vt:lpstr>PowerPoint Presentation</vt:lpstr>
      <vt:lpstr>PowerPoint Presentation</vt:lpstr>
      <vt:lpstr>2.2 Research Gap </vt:lpstr>
      <vt:lpstr>PowerPoint Presentation</vt:lpstr>
      <vt:lpstr>PowerPoint Presentation</vt:lpstr>
      <vt:lpstr>PowerPoint Presentation</vt:lpstr>
      <vt:lpstr> Thus, developing affordable smart metering with PQ monitoring has become more important to provide feasible PQ event information for consumers.</vt:lpstr>
      <vt:lpstr>2.3 Major Contributions  </vt:lpstr>
      <vt:lpstr>PowerPoint Presentation</vt:lpstr>
      <vt:lpstr>PowerPoint Presentation</vt:lpstr>
      <vt:lpstr> The main features of the proposed PQD algorithm are as follows </vt:lpstr>
      <vt:lpstr>Proposed Real‑Time Power Quality Event Monitoring</vt:lpstr>
      <vt:lpstr>3.1 PQD Database Creation</vt:lpstr>
      <vt:lpstr>Typical characteristics of the PQ disturbances</vt:lpstr>
      <vt:lpstr>Summarizes the mathematical models and their parameters used for generating different kinds of PQD signals</vt:lpstr>
      <vt:lpstr>3.2 PQD Detection and Classification Methodology</vt:lpstr>
      <vt:lpstr>1) Digital Filtering for Waveform and Transient Events 2) Analytical Waveform and Feature Extraction 3) Classifier  </vt:lpstr>
      <vt:lpstr>3.2.1 Digital Filtering for Waveform and Transient Events</vt:lpstr>
      <vt:lpstr>3.2.2 Analytical Waveform and Envelope Extraction</vt:lpstr>
      <vt:lpstr>PowerPoint Presentation</vt:lpstr>
      <vt:lpstr>3.2.3 Classifier</vt:lpstr>
      <vt:lpstr>PowerPoint Presentation</vt:lpstr>
      <vt:lpstr>PowerPoint Presentation</vt:lpstr>
      <vt:lpstr>The rules are considered as follows: </vt:lpstr>
      <vt:lpstr>PowerPoint Presentation</vt:lpstr>
      <vt:lpstr>Real‑Time Implementation</vt:lpstr>
      <vt:lpstr>4.1 Hardware Setup</vt:lpstr>
      <vt:lpstr>Launchpad</vt:lpstr>
      <vt:lpstr>4.2 Development of Algorithm</vt:lpstr>
      <vt:lpstr>Results</vt:lpstr>
      <vt:lpstr>PQ signal with sag, harmonics, interruption, swell, oscillatory transients, and normal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5.1 Classification Accuracy of the Proposed Method 5.1.1 Synthetic Signals </vt:lpstr>
      <vt:lpstr>PowerPoint Presentation</vt:lpstr>
      <vt:lpstr>The classification accuracy of the proposed algorithm for PQ disturbance on synthetic signals</vt:lpstr>
      <vt:lpstr>Performance comparison of existing methods</vt:lpstr>
      <vt:lpstr>5.1.2 Real‑Time Signals</vt:lpstr>
      <vt:lpstr>PowerPoint Presentation</vt:lpstr>
      <vt:lpstr>5.1.2 Real‑Time Signals</vt:lpstr>
      <vt:lpstr>Discussion</vt:lpstr>
      <vt:lpstr>PowerPoint Presentation</vt:lpstr>
      <vt:lpstr>The main limitation of the proposed algorithm </vt:lpstr>
      <vt:lpstr>Conclusion</vt:lpstr>
      <vt:lpstr>PowerPoint Presentation</vt:lpstr>
      <vt:lpstr>Thanks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NEWSLETTER</dc:title>
  <dc:creator>MOHAMAD</dc:creator>
  <cp:lastModifiedBy>Mahdi Malekzade</cp:lastModifiedBy>
  <cp:revision>17</cp:revision>
  <dcterms:modified xsi:type="dcterms:W3CDTF">2024-06-07T15:10:04Z</dcterms:modified>
</cp:coreProperties>
</file>